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2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4.xml" ContentType="application/vnd.openxmlformats-officedocument.drawingml.chart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5.xml" ContentType="application/vnd.openxmlformats-officedocument.drawingml.chart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6.xml" ContentType="application/vnd.openxmlformats-officedocument.drawingml.chart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charts/chart7.xml" ContentType="application/vnd.openxmlformats-officedocument.drawingml.chart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3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drawings/drawing1.xml" ContentType="application/vnd.openxmlformats-officedocument.drawingml.chartshapes+xml"/>
  <Override PartName="/ppt/charts/chart24.xml" ContentType="application/vnd.openxmlformats-officedocument.drawingml.chart+xml"/>
  <Override PartName="/ppt/theme/themeOverride3.xml" ContentType="application/vnd.openxmlformats-officedocument.themeOverride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76"/>
  </p:notesMasterIdLst>
  <p:handoutMasterIdLst>
    <p:handoutMasterId r:id="rId77"/>
  </p:handoutMasterIdLst>
  <p:sldIdLst>
    <p:sldId id="350" r:id="rId2"/>
    <p:sldId id="286" r:id="rId3"/>
    <p:sldId id="337" r:id="rId4"/>
    <p:sldId id="259" r:id="rId5"/>
    <p:sldId id="260" r:id="rId6"/>
    <p:sldId id="261" r:id="rId7"/>
    <p:sldId id="258" r:id="rId8"/>
    <p:sldId id="262" r:id="rId9"/>
    <p:sldId id="287" r:id="rId10"/>
    <p:sldId id="263" r:id="rId11"/>
    <p:sldId id="268" r:id="rId12"/>
    <p:sldId id="264" r:id="rId13"/>
    <p:sldId id="265" r:id="rId14"/>
    <p:sldId id="266" r:id="rId15"/>
    <p:sldId id="351" r:id="rId16"/>
    <p:sldId id="354" r:id="rId17"/>
    <p:sldId id="341" r:id="rId18"/>
    <p:sldId id="288" r:id="rId19"/>
    <p:sldId id="271" r:id="rId20"/>
    <p:sldId id="272" r:id="rId21"/>
    <p:sldId id="273" r:id="rId22"/>
    <p:sldId id="274" r:id="rId23"/>
    <p:sldId id="275" r:id="rId24"/>
    <p:sldId id="355" r:id="rId25"/>
    <p:sldId id="276" r:id="rId26"/>
    <p:sldId id="277" r:id="rId27"/>
    <p:sldId id="362" r:id="rId28"/>
    <p:sldId id="363" r:id="rId29"/>
    <p:sldId id="343" r:id="rId30"/>
    <p:sldId id="290" r:id="rId31"/>
    <p:sldId id="356" r:id="rId32"/>
    <p:sldId id="339" r:id="rId33"/>
    <p:sldId id="293" r:id="rId34"/>
    <p:sldId id="361" r:id="rId35"/>
    <p:sldId id="294" r:id="rId36"/>
    <p:sldId id="295" r:id="rId37"/>
    <p:sldId id="338" r:id="rId38"/>
    <p:sldId id="297" r:id="rId39"/>
    <p:sldId id="357" r:id="rId40"/>
    <p:sldId id="298" r:id="rId41"/>
    <p:sldId id="299" r:id="rId42"/>
    <p:sldId id="300" r:id="rId43"/>
    <p:sldId id="310" r:id="rId44"/>
    <p:sldId id="301" r:id="rId45"/>
    <p:sldId id="303" r:id="rId46"/>
    <p:sldId id="305" r:id="rId47"/>
    <p:sldId id="306" r:id="rId48"/>
    <p:sldId id="308" r:id="rId49"/>
    <p:sldId id="311" r:id="rId50"/>
    <p:sldId id="312" r:id="rId51"/>
    <p:sldId id="309" r:id="rId52"/>
    <p:sldId id="314" r:id="rId53"/>
    <p:sldId id="325" r:id="rId54"/>
    <p:sldId id="317" r:id="rId55"/>
    <p:sldId id="318" r:id="rId56"/>
    <p:sldId id="319" r:id="rId57"/>
    <p:sldId id="358" r:id="rId58"/>
    <p:sldId id="320" r:id="rId59"/>
    <p:sldId id="321" r:id="rId60"/>
    <p:sldId id="322" r:id="rId61"/>
    <p:sldId id="323" r:id="rId62"/>
    <p:sldId id="359" r:id="rId63"/>
    <p:sldId id="326" r:id="rId64"/>
    <p:sldId id="328" r:id="rId65"/>
    <p:sldId id="330" r:id="rId66"/>
    <p:sldId id="329" r:id="rId67"/>
    <p:sldId id="331" r:id="rId68"/>
    <p:sldId id="360" r:id="rId69"/>
    <p:sldId id="332" r:id="rId70"/>
    <p:sldId id="280" r:id="rId71"/>
    <p:sldId id="281" r:id="rId72"/>
    <p:sldId id="346" r:id="rId73"/>
    <p:sldId id="349" r:id="rId74"/>
    <p:sldId id="353" r:id="rId7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Ատոմ Ջանջուղազյան" initials="ԱՋ" lastIdx="27" clrIdx="0"/>
  <p:cmAuthor id="1" name="Emma Ghaytanjyan" initials="EG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183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84"/>
      </p:cViewPr>
      <p:guideLst>
        <p:guide orient="horz" pos="2878"/>
        <p:guide orient="horz" pos="3108"/>
        <p:guide pos="2140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commentAuthors" Target="commentAuthors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2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4.xlsx"/><Relationship Id="rId1" Type="http://schemas.openxmlformats.org/officeDocument/2006/relationships/themeOverride" Target="../theme/themeOverride3.xm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254228638086913E-2"/>
          <c:y val="1.8546564415604497E-2"/>
          <c:w val="0.93746036209759498"/>
          <c:h val="0.8820422170355805"/>
        </c:manualLayout>
      </c:layout>
      <c:line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ՀՆԱ-ն բնակչության 1 շնչի հաշվով 2013-2017թթ., ԱՄՆ դոլար</c:v>
                </c:pt>
              </c:strCache>
            </c:strRef>
          </c:tx>
          <c:dLbls>
            <c:dLbl>
              <c:idx val="0"/>
              <c:layout>
                <c:manualLayout>
                  <c:x val="-4.2139107611548564E-2"/>
                  <c:y val="-5.1403831850009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78-4D02-B288-53206AC33F32}"/>
                </c:ext>
              </c:extLst>
            </c:dLbl>
            <c:dLbl>
              <c:idx val="1"/>
              <c:layout>
                <c:manualLayout>
                  <c:x val="-5.1851837270341206E-2"/>
                  <c:y val="-8.3941770052466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78-4D02-B288-53206AC33F32}"/>
                </c:ext>
              </c:extLst>
            </c:dLbl>
            <c:dLbl>
              <c:idx val="2"/>
              <c:layout>
                <c:manualLayout>
                  <c:x val="-4.8611111111111133E-2"/>
                  <c:y val="5.9523809523809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78-4D02-B288-53206AC33F32}"/>
                </c:ext>
              </c:extLst>
            </c:dLbl>
            <c:dLbl>
              <c:idx val="3"/>
              <c:layout>
                <c:manualLayout>
                  <c:x val="-4.0092650918635168E-2"/>
                  <c:y val="-8.6461783517936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78-4D02-B288-53206AC33F32}"/>
                </c:ext>
              </c:extLst>
            </c:dLbl>
            <c:dLbl>
              <c:idx val="4"/>
              <c:layout>
                <c:manualLayout>
                  <c:x val="1.157407407407408E-2"/>
                  <c:y val="-1.9841269841269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78-4D02-B288-53206AC33F32}"/>
                </c:ext>
              </c:extLst>
            </c:dLbl>
            <c:numFmt formatCode="&quot;$&quot;#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3524</c:v>
                </c:pt>
                <c:pt idx="1">
                  <c:v>3869</c:v>
                </c:pt>
                <c:pt idx="2">
                  <c:v>4196</c:v>
                </c:pt>
                <c:pt idx="3">
                  <c:v>4597</c:v>
                </c:pt>
                <c:pt idx="4">
                  <c:v>4269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C78-4D02-B288-53206AC33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509632"/>
        <c:axId val="151511424"/>
        <c:axId val="146193920"/>
      </c:line3DChart>
      <c:catAx>
        <c:axId val="151509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151511424"/>
        <c:crosses val="autoZero"/>
        <c:auto val="1"/>
        <c:lblAlgn val="ctr"/>
        <c:lblOffset val="100"/>
        <c:noMultiLvlLbl val="0"/>
      </c:catAx>
      <c:valAx>
        <c:axId val="151511424"/>
        <c:scaling>
          <c:orientation val="minMax"/>
          <c:max val="4700"/>
          <c:min val="3200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151509632"/>
        <c:crosses val="autoZero"/>
        <c:crossBetween val="between"/>
      </c:valAx>
      <c:serAx>
        <c:axId val="146193920"/>
        <c:scaling>
          <c:orientation val="minMax"/>
        </c:scaling>
        <c:delete val="1"/>
        <c:axPos val="b"/>
        <c:majorTickMark val="out"/>
        <c:minorTickMark val="none"/>
        <c:tickLblPos val="nextTo"/>
        <c:crossAx val="151511424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02378427897379"/>
          <c:y val="0.31589141635073392"/>
          <c:w val="0.70372970406300384"/>
          <c:h val="0.5787581413434436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8145941103341983E-2"/>
                  <c:y val="-0.1375456887333527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3028089506765501E-2"/>
                  <c:y val="-0.189600709633518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088458640699356E-2"/>
                  <c:y val="-1.436157285894818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0164339255174579E-2"/>
                  <c:y val="7.0705745115193933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9218907161727998E-3"/>
                  <c:y val="0.1225901623408185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900996940998014E-2"/>
                  <c:y val="3.98502964907164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8.521167492952269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5.0282171689212167E-2"/>
                  <c:y val="-0.101513074754544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Աշխատավարձ</c:v>
                </c:pt>
                <c:pt idx="1">
                  <c:v>Ապրանքներ և ծառայություններ</c:v>
                </c:pt>
                <c:pt idx="2">
                  <c:v>Տոկոսավճարներ</c:v>
                </c:pt>
                <c:pt idx="3">
                  <c:v>Սուբսիդիաներ</c:v>
                </c:pt>
                <c:pt idx="4">
                  <c:v>Դրամաշնորհներ</c:v>
                </c:pt>
                <c:pt idx="5">
                  <c:v>Նպաստներ և կենսաթոշակներ</c:v>
                </c:pt>
                <c:pt idx="6">
                  <c:v>Այլ ծախսեր</c:v>
                </c:pt>
                <c:pt idx="7">
                  <c:v>Ոչ ֆինանսական ակտիվների հետ գործառնու-թյուններ</c:v>
                </c:pt>
              </c:strCache>
            </c:strRef>
          </c:cat>
          <c:val>
            <c:numRef>
              <c:f>Sheet1!$B$2:$B$9</c:f>
              <c:numCache>
                <c:formatCode>_(* #,##0.0_);_(* \(#,##0.0\);_(* "-"??_);_(@_)</c:formatCode>
                <c:ptCount val="8"/>
                <c:pt idx="0">
                  <c:v>176.10133924000002</c:v>
                </c:pt>
                <c:pt idx="1">
                  <c:v>179.16217760000004</c:v>
                </c:pt>
                <c:pt idx="2">
                  <c:v>164.76736031999999</c:v>
                </c:pt>
                <c:pt idx="3">
                  <c:v>119.07919371999999</c:v>
                </c:pt>
                <c:pt idx="4">
                  <c:v>186.85419077</c:v>
                </c:pt>
                <c:pt idx="5">
                  <c:v>559.07215126999995</c:v>
                </c:pt>
                <c:pt idx="6">
                  <c:v>283.42196106</c:v>
                </c:pt>
                <c:pt idx="7">
                  <c:v>226.18871941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560-4014-9BE7-E413C4D3D0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605652138928941"/>
          <c:y val="0.21778389770244236"/>
          <c:w val="0.60485506042777648"/>
          <c:h val="0.4959114593434441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1283581389164791E-2"/>
                  <c:y val="-6.00168082437971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3843695994551289E-2"/>
                  <c:y val="-9.70365773243861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4852185218614652"/>
                  <c:y val="-0.1176287446827767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2225431775157318"/>
                  <c:y val="9.038723607824883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9.0555567559528025E-2"/>
                  <c:y val="0.1451503044878010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9.1454716648733614E-2"/>
                  <c:y val="4.918971335479616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6090314707483591"/>
                  <c:y val="8.513168612544121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7.5418101675296487E-2"/>
                  <c:y val="2.128130535407211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0990618917603716E-2"/>
                  <c:y val="-6.656426567368733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2.7381495715885325E-2"/>
                  <c:y val="-0.2208590305522154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1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Sheet1!$A$2:$A$11</c:f>
              <c:strCache>
                <c:ptCount val="10"/>
                <c:pt idx="0">
                  <c:v>Ընդհանուր բնույթի հանրային ծառայություններ</c:v>
                </c:pt>
                <c:pt idx="1">
                  <c:v>Պաշտպանություն</c:v>
                </c:pt>
                <c:pt idx="2">
                  <c:v>Հասարակական կարգ, անվտան-գություն և դատական գործունեություն</c:v>
                </c:pt>
                <c:pt idx="3">
                  <c:v>Տնտեսական հարաբերություններ</c:v>
                </c:pt>
                <c:pt idx="4">
                  <c:v>Շրջակա  միջավայրի պաշտպանություն</c:v>
                </c:pt>
                <c:pt idx="5">
                  <c:v>Բնակարանային շինարարություն և կոմունալ ծառայություններ</c:v>
                </c:pt>
                <c:pt idx="6">
                  <c:v>Առողջապահություն</c:v>
                </c:pt>
                <c:pt idx="7">
                  <c:v>Հանգիստ, մշակույթ և կրոն</c:v>
                </c:pt>
                <c:pt idx="8">
                  <c:v>Կրթություն</c:v>
                </c:pt>
                <c:pt idx="9">
                  <c:v>Սոցիալական պաշտպանություն</c:v>
                </c:pt>
              </c:strCache>
            </c:strRef>
          </c:cat>
          <c:val>
            <c:numRef>
              <c:f>Sheet1!$B$2:$B$11</c:f>
              <c:numCache>
                <c:formatCode>_(* #,##0.0_);_(* \(#,##0.0\);_(* "-"??_);_(@_)</c:formatCode>
                <c:ptCount val="10"/>
                <c:pt idx="0">
                  <c:v>344.34062969000001</c:v>
                </c:pt>
                <c:pt idx="1">
                  <c:v>387.75290243000001</c:v>
                </c:pt>
                <c:pt idx="2">
                  <c:v>151.43248837000002</c:v>
                </c:pt>
                <c:pt idx="3">
                  <c:v>125.55946895000001</c:v>
                </c:pt>
                <c:pt idx="4">
                  <c:v>4.4241769800000004</c:v>
                </c:pt>
                <c:pt idx="5">
                  <c:v>8.9036089999999994</c:v>
                </c:pt>
                <c:pt idx="6">
                  <c:v>148.23676427000001</c:v>
                </c:pt>
                <c:pt idx="7">
                  <c:v>33.625009310000003</c:v>
                </c:pt>
                <c:pt idx="8">
                  <c:v>143.79631738</c:v>
                </c:pt>
                <c:pt idx="9">
                  <c:v>546.57572701000004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E3E-4FCD-B5BC-4112C63D8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05656167979003"/>
          <c:y val="0.21451592442079037"/>
          <c:w val="0.7061850393700787"/>
          <c:h val="0.5872858866538297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explosion val="25"/>
          <c:dPt>
            <c:idx val="4"/>
            <c:bubble3D val="0"/>
            <c:explosion val="44"/>
            <c:extLst xmlns:c16r2="http://schemas.microsoft.com/office/drawing/2015/06/chart">
              <c:ext xmlns:c16="http://schemas.microsoft.com/office/drawing/2014/chart" uri="{C3380CC4-5D6E-409C-BE32-E72D297353CC}">
                <c16:uniqueId val="{00000004-A30C-42FD-B37C-C85C088B056B}"/>
              </c:ext>
            </c:extLst>
          </c:dPt>
          <c:dLbls>
            <c:dLbl>
              <c:idx val="0"/>
              <c:layout>
                <c:manualLayout>
                  <c:x val="9.2808398950131238E-2"/>
                  <c:y val="-0.116980310591243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40012891770881581"/>
                      <c:h val="0.181480990618746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30C-42FD-B37C-C85C088B056B}"/>
                </c:ext>
              </c:extLst>
            </c:dLbl>
            <c:dLbl>
              <c:idx val="1"/>
              <c:layout>
                <c:manualLayout>
                  <c:x val="0.14476351706036744"/>
                  <c:y val="-0.144207672222821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357835417631617"/>
                      <c:h val="0.202772277227722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30C-42FD-B37C-C85C088B056B}"/>
                </c:ext>
              </c:extLst>
            </c:dLbl>
            <c:dLbl>
              <c:idx val="2"/>
              <c:layout>
                <c:manualLayout>
                  <c:x val="6.1097112860892241E-2"/>
                  <c:y val="0.11133598399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953002933456848"/>
                      <c:h val="0.325555468932720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30C-42FD-B37C-C85C088B056B}"/>
                </c:ext>
              </c:extLst>
            </c:dLbl>
            <c:dLbl>
              <c:idx val="3"/>
              <c:layout>
                <c:manualLayout>
                  <c:x val="4.3737032870890848E-3"/>
                  <c:y val="0.1299723433331163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580392156862741"/>
                      <c:h val="0.106336633663366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30C-42FD-B37C-C85C088B056B}"/>
                </c:ext>
              </c:extLst>
            </c:dLbl>
            <c:dLbl>
              <c:idx val="4"/>
              <c:layout>
                <c:manualLayout>
                  <c:x val="-5.3333267716535425E-2"/>
                  <c:y val="3.042997518656394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766857267841521"/>
                      <c:h val="0.259641577060931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30C-42FD-B37C-C85C088B056B}"/>
                </c:ext>
              </c:extLst>
            </c:dLbl>
            <c:dLbl>
              <c:idx val="5"/>
              <c:layout>
                <c:manualLayout>
                  <c:x val="-8.7666797900262466E-2"/>
                  <c:y val="1.34591597295147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0C-42FD-B37C-C85C088B056B}"/>
                </c:ext>
              </c:extLst>
            </c:dLbl>
            <c:dLbl>
              <c:idx val="6"/>
              <c:layout>
                <c:manualLayout>
                  <c:x val="-5.580209973753282E-2"/>
                  <c:y val="-0.1367363654118765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0C-42FD-B37C-C85C088B056B}"/>
                </c:ext>
              </c:extLst>
            </c:dLbl>
            <c:dLbl>
              <c:idx val="7"/>
              <c:layout>
                <c:manualLayout>
                  <c:x val="-7.5418101675296487E-2"/>
                  <c:y val="2.128130535407211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0C-42FD-B37C-C85C088B056B}"/>
                </c:ext>
              </c:extLst>
            </c:dLbl>
            <c:dLbl>
              <c:idx val="8"/>
              <c:layout>
                <c:manualLayout>
                  <c:x val="-3.0990618917603716E-2"/>
                  <c:y val="-6.656426567368733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0C-42FD-B37C-C85C088B056B}"/>
                </c:ext>
              </c:extLst>
            </c:dLbl>
            <c:dLbl>
              <c:idx val="9"/>
              <c:layout>
                <c:manualLayout>
                  <c:x val="-2.7381495715885325E-2"/>
                  <c:y val="-0.2208590305522154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0C-42FD-B37C-C85C088B056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Ընդհանուր բնույթի հանրային ծառայություններ</c:v>
                </c:pt>
                <c:pt idx="1">
                  <c:v>Տնտեսական հարաբերություններ</c:v>
                </c:pt>
                <c:pt idx="2">
                  <c:v>Առողջապահություն</c:v>
                </c:pt>
                <c:pt idx="3">
                  <c:v>Կրթություն</c:v>
                </c:pt>
                <c:pt idx="4">
                  <c:v>Սոցիալական պաշտպանություն</c:v>
                </c:pt>
                <c:pt idx="5">
                  <c:v>Ներքին վարկավորում</c:v>
                </c:pt>
                <c:pt idx="6">
                  <c:v>Արտաքին վարկավորում՝ ԱՀ-ին</c:v>
                </c:pt>
              </c:strCache>
            </c:strRef>
          </c:cat>
          <c:val>
            <c:numRef>
              <c:f>Sheet1!$B$2:$B$8</c:f>
              <c:numCache>
                <c:formatCode>_(* #,##0.0_);_(* \(#,##0.0\);_(* "-"??_);_(@_)</c:formatCode>
                <c:ptCount val="7"/>
                <c:pt idx="0">
                  <c:v>31.621500000000001</c:v>
                </c:pt>
                <c:pt idx="1">
                  <c:v>12979.799300000001</c:v>
                </c:pt>
                <c:pt idx="2">
                  <c:v>36373.221729999997</c:v>
                </c:pt>
                <c:pt idx="3">
                  <c:v>2.7233200000000002</c:v>
                </c:pt>
                <c:pt idx="4">
                  <c:v>25959.219590000001</c:v>
                </c:pt>
                <c:pt idx="5">
                  <c:v>19438.8537</c:v>
                </c:pt>
                <c:pt idx="6">
                  <c:v>12600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E3E-4FCD-B5BC-4112C63D8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04898761138147"/>
          <c:y val="0.10468876436802485"/>
          <c:w val="0.83922250400312048"/>
          <c:h val="0.6898770411799209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explosion val="25"/>
          <c:dPt>
            <c:idx val="4"/>
            <c:bubble3D val="0"/>
            <c:explosion val="44"/>
            <c:extLst xmlns:c16r2="http://schemas.microsoft.com/office/drawing/2015/06/chart">
              <c:ext xmlns:c16="http://schemas.microsoft.com/office/drawing/2014/chart" uri="{C3380CC4-5D6E-409C-BE32-E72D297353CC}">
                <c16:uniqueId val="{00000004-A30C-42FD-B37C-C85C088B056B}"/>
              </c:ext>
            </c:extLst>
          </c:dPt>
          <c:dLbls>
            <c:dLbl>
              <c:idx val="0"/>
              <c:layout>
                <c:manualLayout>
                  <c:x val="-5.0148658913175152E-2"/>
                  <c:y val="-0.2261519904968151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179555454118958"/>
                      <c:h val="0.230384038623912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30C-42FD-B37C-C85C088B056B}"/>
                </c:ext>
              </c:extLst>
            </c:dLbl>
            <c:dLbl>
              <c:idx val="1"/>
              <c:layout>
                <c:manualLayout>
                  <c:x val="5.770249728671123E-2"/>
                  <c:y val="-0.1023661646123536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357835417631617"/>
                      <c:h val="0.202772277227722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30C-42FD-B37C-C85C088B056B}"/>
                </c:ext>
              </c:extLst>
            </c:dLbl>
            <c:dLbl>
              <c:idx val="2"/>
              <c:layout>
                <c:manualLayout>
                  <c:x val="0.12519020873788403"/>
                  <c:y val="-0.127123845349680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453005249343834"/>
                      <c:h val="0.309215606706909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30C-42FD-B37C-C85C088B056B}"/>
                </c:ext>
              </c:extLst>
            </c:dLbl>
            <c:dLbl>
              <c:idx val="3"/>
              <c:layout>
                <c:manualLayout>
                  <c:x val="-1.9047996728800969E-2"/>
                  <c:y val="0.1281631683157179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413727034120735"/>
                      <c:h val="0.181500133420788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30C-42FD-B37C-C85C088B056B}"/>
                </c:ext>
              </c:extLst>
            </c:dLbl>
            <c:dLbl>
              <c:idx val="4"/>
              <c:layout>
                <c:manualLayout>
                  <c:x val="-8.9475994075660134E-2"/>
                  <c:y val="0.1286182675716471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266863517060367"/>
                      <c:h val="0.155066348858435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30C-42FD-B37C-C85C088B056B}"/>
                </c:ext>
              </c:extLst>
            </c:dLbl>
            <c:dLbl>
              <c:idx val="5"/>
              <c:layout>
                <c:manualLayout>
                  <c:x val="2.4775380274897965E-3"/>
                  <c:y val="0.1720727474520183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099173228346456"/>
                      <c:h val="0.153039176306114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30C-42FD-B37C-C85C088B056B}"/>
                </c:ext>
              </c:extLst>
            </c:dLbl>
            <c:dLbl>
              <c:idx val="6"/>
              <c:layout>
                <c:manualLayout>
                  <c:x val="-7.2554727661141766E-2"/>
                  <c:y val="9.143815817440988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0C-42FD-B37C-C85C088B056B}"/>
                </c:ext>
              </c:extLst>
            </c:dLbl>
            <c:dLbl>
              <c:idx val="7"/>
              <c:layout>
                <c:manualLayout>
                  <c:x val="-7.5418101675296487E-2"/>
                  <c:y val="2.128130535407211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0C-42FD-B37C-C85C088B056B}"/>
                </c:ext>
              </c:extLst>
            </c:dLbl>
            <c:dLbl>
              <c:idx val="8"/>
              <c:layout>
                <c:manualLayout>
                  <c:x val="-3.0990618917603716E-2"/>
                  <c:y val="-6.656426567368733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0C-42FD-B37C-C85C088B056B}"/>
                </c:ext>
              </c:extLst>
            </c:dLbl>
            <c:dLbl>
              <c:idx val="9"/>
              <c:layout>
                <c:manualLayout>
                  <c:x val="-2.7381495715885325E-2"/>
                  <c:y val="-0.2208590305522154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0C-42FD-B37C-C85C088B056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Ընդհանուր բնույթի հանրային ծառայություններ</c:v>
                </c:pt>
                <c:pt idx="1">
                  <c:v>Պաշտպանություն</c:v>
                </c:pt>
                <c:pt idx="2">
                  <c:v>Հասարակական կարգ,  անվտանգություն և դատական գործունեություն</c:v>
                </c:pt>
                <c:pt idx="3">
                  <c:v>Տնտեսական հարաբերություններ</c:v>
                </c:pt>
                <c:pt idx="4">
                  <c:v>Առողջապահություն</c:v>
                </c:pt>
                <c:pt idx="5">
                  <c:v>Սոցիալական պաշտպանություն</c:v>
                </c:pt>
                <c:pt idx="6">
                  <c:v>Արտաքին վարկավորում՝ ԱՀ-ին</c:v>
                </c:pt>
              </c:strCache>
            </c:strRef>
          </c:cat>
          <c:val>
            <c:numRef>
              <c:f>Sheet1!$B$2:$B$8</c:f>
              <c:numCache>
                <c:formatCode>_(* #,##0.0_);_(* \(#,##0.0\);_(* "-"??_);_(@_)</c:formatCode>
                <c:ptCount val="7"/>
                <c:pt idx="0">
                  <c:v>2362.9692700000001</c:v>
                </c:pt>
                <c:pt idx="1">
                  <c:v>98959.101699999999</c:v>
                </c:pt>
                <c:pt idx="2">
                  <c:v>209.58</c:v>
                </c:pt>
                <c:pt idx="3">
                  <c:v>3577.7845000000002</c:v>
                </c:pt>
                <c:pt idx="4">
                  <c:v>3420.48099</c:v>
                </c:pt>
                <c:pt idx="5">
                  <c:v>15415.671260000001</c:v>
                </c:pt>
                <c:pt idx="6">
                  <c:v>940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E3E-4FCD-B5BC-4112C63D8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25590551181102"/>
          <c:y val="3.255250426453038E-2"/>
          <c:w val="0.90870169874599005"/>
          <c:h val="0.697605667656366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Ծախսեր՝ առանց COVID-19-ով և ռազմական դրությամբ պայմանավորված ծախսերի</c:v>
                </c:pt>
              </c:strCache>
            </c:strRef>
          </c:tx>
          <c:spPr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/>
            </a:sp3d>
          </c:spPr>
          <c:invertIfNegative val="0"/>
          <c:dLbls>
            <c:dLbl>
              <c:idx val="0"/>
              <c:layout>
                <c:manualLayout>
                  <c:x val="-2.1666666666666667E-2"/>
                  <c:y val="0.13606437181674119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1"/>
                  <c:y val="3.845297464386163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6666666666666359E-3"/>
                  <c:y val="3.253713239095985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32E-3"/>
                  <c:y val="0.1301485295638394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3333333333333335E-2"/>
                  <c:y val="-0.1478960563225447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1"/>
                  <c:y val="-0.11831684505803576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1666666666666668E-2"/>
                  <c:y val="-0.22184408448381715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333333333333334E-2"/>
                  <c:y val="-4.732673802321432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6666666666666668E-3"/>
                  <c:y val="4.141089577031253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333333333333334E-2"/>
                  <c:y val="-5.915842252901790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0.1064851605522322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900" b="1" i="0" baseline="0">
                    <a:solidFill>
                      <a:schemeClr val="tx1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ՏԿԵՆ</c:v>
                </c:pt>
                <c:pt idx="1">
                  <c:v>ԱՆ</c:v>
                </c:pt>
                <c:pt idx="2">
                  <c:v>ԷՆ</c:v>
                </c:pt>
                <c:pt idx="3">
                  <c:v>ԿԳՄՍՆ</c:v>
                </c:pt>
                <c:pt idx="4">
                  <c:v>ՊՆ</c:v>
                </c:pt>
                <c:pt idx="5">
                  <c:v>ՖՆ</c:v>
                </c:pt>
                <c:pt idx="6">
                  <c:v>ԱՍՀՆ</c:v>
                </c:pt>
                <c:pt idx="7">
                  <c:v>ՊԵԿ</c:v>
                </c:pt>
                <c:pt idx="8">
                  <c:v>ԱԱԾ</c:v>
                </c:pt>
                <c:pt idx="9">
                  <c:v>Ոստիկան.</c:v>
                </c:pt>
                <c:pt idx="10">
                  <c:v>Այլ ԲԳԿ-ներ</c:v>
                </c:pt>
              </c:strCache>
            </c:strRef>
          </c:cat>
          <c:val>
            <c:numRef>
              <c:f>Sheet1!$B$2:$B$12</c:f>
              <c:numCache>
                <c:formatCode>_(* #,##0.0_);_(* \(#,##0.0\);_(* "-"??_);_(@_)</c:formatCode>
                <c:ptCount val="11"/>
                <c:pt idx="0">
                  <c:v>176902.68962999998</c:v>
                </c:pt>
                <c:pt idx="1">
                  <c:v>106587.61289999999</c:v>
                </c:pt>
                <c:pt idx="2">
                  <c:v>16469.238850000002</c:v>
                </c:pt>
                <c:pt idx="3" formatCode="General">
                  <c:v>170897.84095000001</c:v>
                </c:pt>
                <c:pt idx="4" formatCode="General">
                  <c:v>288494.64527999994</c:v>
                </c:pt>
                <c:pt idx="5" formatCode="General">
                  <c:v>167644.62414</c:v>
                </c:pt>
                <c:pt idx="6" formatCode="General">
                  <c:v>506908.93141000008</c:v>
                </c:pt>
                <c:pt idx="7" formatCode="General">
                  <c:v>28834.289350000003</c:v>
                </c:pt>
                <c:pt idx="8" formatCode="General">
                  <c:v>34418.108390000001</c:v>
                </c:pt>
                <c:pt idx="9" formatCode="General">
                  <c:v>63830.695970000001</c:v>
                </c:pt>
                <c:pt idx="10" formatCode="General">
                  <c:v>134366.24338000023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23-4CEA-99E1-C4A53D6D95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COVID-19-ով պայմանավորված ծախսեր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Lbls>
            <c:dLbl>
              <c:idx val="0"/>
              <c:layout>
                <c:manualLayout>
                  <c:x val="0.03"/>
                  <c:y val="-1.478960563225447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E-2"/>
                  <c:y val="1.774752675870537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332020997375021E-3"/>
                  <c:y val="-2.9579211264508954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6666666666666671E-3"/>
                  <c:y val="-4.141089577031253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5000000000000002E-2"/>
                  <c:y val="5.9158422529017908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900" b="1" i="0" baseline="0">
                    <a:latin typeface="GHEA Grapalat" pitchFamily="50" charset="0"/>
                  </a:defRPr>
                </a:pPr>
                <a:endParaRPr lang="en-US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ՏԿԵՆ</c:v>
                </c:pt>
                <c:pt idx="1">
                  <c:v>ԱՆ</c:v>
                </c:pt>
                <c:pt idx="2">
                  <c:v>ԷՆ</c:v>
                </c:pt>
                <c:pt idx="3">
                  <c:v>ԿԳՄՍՆ</c:v>
                </c:pt>
                <c:pt idx="4">
                  <c:v>ՊՆ</c:v>
                </c:pt>
                <c:pt idx="5">
                  <c:v>ՖՆ</c:v>
                </c:pt>
                <c:pt idx="6">
                  <c:v>ԱՍՀՆ</c:v>
                </c:pt>
                <c:pt idx="7">
                  <c:v>ՊԵԿ</c:v>
                </c:pt>
                <c:pt idx="8">
                  <c:v>ԱԱԾ</c:v>
                </c:pt>
                <c:pt idx="9">
                  <c:v>Ոստիկան.</c:v>
                </c:pt>
                <c:pt idx="10">
                  <c:v>Այլ ԲԳԿ-ներ</c:v>
                </c:pt>
              </c:strCache>
            </c:strRef>
          </c:cat>
          <c:val>
            <c:numRef>
              <c:f>Sheet1!$C$2:$C$12</c:f>
              <c:numCache>
                <c:formatCode>_(* #,##0.0_);_(* \(#,##0.0\);_(* "-"??_);_(@_)</c:formatCode>
                <c:ptCount val="11"/>
                <c:pt idx="0">
                  <c:v>139.76079999999999</c:v>
                </c:pt>
                <c:pt idx="1">
                  <c:v>31806.24941</c:v>
                </c:pt>
                <c:pt idx="2">
                  <c:v>17438.632320000001</c:v>
                </c:pt>
                <c:pt idx="3" formatCode="General">
                  <c:v>2.7233200000000002</c:v>
                </c:pt>
                <c:pt idx="6" formatCode="General">
                  <c:v>25959.219590000001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823-4CEA-99E1-C4A53D6D95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Ռազմական դրությամբ պայմանավորված ծախսեր</c:v>
                </c:pt>
              </c:strCache>
            </c:strRef>
          </c:tx>
          <c:spPr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/>
            </a:sp3d>
          </c:spPr>
          <c:invertIfNegative val="0"/>
          <c:dLbls>
            <c:dLbl>
              <c:idx val="0"/>
              <c:layout>
                <c:manualLayout>
                  <c:x val="-1.3333333333333334E-2"/>
                  <c:y val="-5.3242580276116114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32E-3"/>
                  <c:y val="-2.662129013805805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333333333333335E-3"/>
                  <c:y val="-5.620050140256700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333333333333334E-2"/>
                  <c:y val="-7.986387041417417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6666666666666667E-2"/>
                  <c:y val="-1.774752675870537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999999999999999E-2"/>
                  <c:y val="-2.070544788515626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6.6666666666665448E-3"/>
                  <c:y val="-1.774752675870537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900" b="1" i="0" baseline="0">
                    <a:latin typeface="GHEA Grapalat" pitchFamily="50" charset="0"/>
                  </a:defRPr>
                </a:pPr>
                <a:endParaRPr lang="en-US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ՏԿԵՆ</c:v>
                </c:pt>
                <c:pt idx="1">
                  <c:v>ԱՆ</c:v>
                </c:pt>
                <c:pt idx="2">
                  <c:v>ԷՆ</c:v>
                </c:pt>
                <c:pt idx="3">
                  <c:v>ԿԳՄՍՆ</c:v>
                </c:pt>
                <c:pt idx="4">
                  <c:v>ՊՆ</c:v>
                </c:pt>
                <c:pt idx="5">
                  <c:v>ՖՆ</c:v>
                </c:pt>
                <c:pt idx="6">
                  <c:v>ԱՍՀՆ</c:v>
                </c:pt>
                <c:pt idx="7">
                  <c:v>ՊԵԿ</c:v>
                </c:pt>
                <c:pt idx="8">
                  <c:v>ԱԱԾ</c:v>
                </c:pt>
                <c:pt idx="9">
                  <c:v>Ոստիկան.</c:v>
                </c:pt>
                <c:pt idx="10">
                  <c:v>Այլ ԲԳԿ-ներ</c:v>
                </c:pt>
              </c:strCache>
            </c:strRef>
          </c:cat>
          <c:val>
            <c:numRef>
              <c:f>Sheet1!$D$2:$D$12</c:f>
              <c:numCache>
                <c:formatCode>_(* #,##0.0_);_(* \(#,##0.0\);_(* "-"??_);_(@_)</c:formatCode>
                <c:ptCount val="11"/>
                <c:pt idx="0">
                  <c:v>1163.7303899999999</c:v>
                </c:pt>
                <c:pt idx="1">
                  <c:v>3385.0739900000003</c:v>
                </c:pt>
                <c:pt idx="2">
                  <c:v>95.128</c:v>
                </c:pt>
                <c:pt idx="4" formatCode="General">
                  <c:v>98970.938680000007</c:v>
                </c:pt>
                <c:pt idx="6" formatCode="General">
                  <c:v>15415.671260000001</c:v>
                </c:pt>
                <c:pt idx="8" formatCode="General">
                  <c:v>209.58</c:v>
                </c:pt>
                <c:pt idx="10" formatCode="General">
                  <c:v>4705.4653800000006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823-4CEA-99E1-C4A53D6D9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643712"/>
        <c:axId val="202665984"/>
      </c:barChart>
      <c:catAx>
        <c:axId val="202643712"/>
        <c:scaling>
          <c:orientation val="minMax"/>
        </c:scaling>
        <c:delete val="0"/>
        <c:axPos val="b"/>
        <c:numFmt formatCode="General" sourceLinked="0"/>
        <c:majorTickMark val="in"/>
        <c:minorTickMark val="out"/>
        <c:tickLblPos val="nextTo"/>
        <c:txPr>
          <a:bodyPr rot="-1020000" anchor="ctr" anchorCtr="1"/>
          <a:lstStyle/>
          <a:p>
            <a:pPr>
              <a:defRPr sz="10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202665984"/>
        <c:crosses val="autoZero"/>
        <c:auto val="1"/>
        <c:lblAlgn val="ctr"/>
        <c:lblOffset val="100"/>
        <c:tickMarkSkip val="1"/>
        <c:noMultiLvlLbl val="0"/>
      </c:catAx>
      <c:valAx>
        <c:axId val="202665984"/>
        <c:scaling>
          <c:orientation val="minMax"/>
          <c:max val="550000"/>
          <c:min val="0"/>
        </c:scaling>
        <c:delete val="0"/>
        <c:axPos val="l"/>
        <c:majorGridlines/>
        <c:numFmt formatCode="_(* #,##0.0_);_(* \(#,##0.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1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202643712"/>
        <c:crosses val="autoZero"/>
        <c:crossBetween val="between"/>
        <c:majorUnit val="100000"/>
      </c:valAx>
    </c:plotArea>
    <c:legend>
      <c:legendPos val="b"/>
      <c:layout>
        <c:manualLayout>
          <c:xMode val="edge"/>
          <c:yMode val="edge"/>
          <c:x val="6.2973753280839879E-3"/>
          <c:y val="0.8350225314401396"/>
          <c:w val="0.98203595800524923"/>
          <c:h val="0.14573328029260596"/>
        </c:manualLayout>
      </c:layout>
      <c:overlay val="0"/>
      <c:spPr>
        <a:effectLst>
          <a:glow>
            <a:srgbClr val="4F81BD"/>
          </a:glow>
          <a:softEdge rad="0"/>
        </a:effectLst>
      </c:spPr>
      <c:txPr>
        <a:bodyPr/>
        <a:lstStyle/>
        <a:p>
          <a:pPr>
            <a:defRPr sz="1100" b="1" i="0" baseline="0">
              <a:solidFill>
                <a:schemeClr val="tx2"/>
              </a:solidFill>
              <a:latin typeface="GHEA Grapalat" pitchFamily="50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106014757808776"/>
          <c:y val="0.24606541490006067"/>
          <c:w val="0.76755454439507964"/>
          <c:h val="0.6298952061139439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4191520291475921E-2"/>
                  <c:y val="9.644907289814579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3E-4FCD-B5BC-4112C63D848C}"/>
                </c:ext>
              </c:extLst>
            </c:dLbl>
            <c:dLbl>
              <c:idx val="1"/>
              <c:layout>
                <c:manualLayout>
                  <c:x val="-7.35794740102679E-3"/>
                  <c:y val="-0.1669725256117178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3E-4FCD-B5BC-4112C63D848C}"/>
                </c:ext>
              </c:extLst>
            </c:dLbl>
            <c:dLbl>
              <c:idx val="2"/>
              <c:layout>
                <c:manualLayout>
                  <c:x val="-9.2341089804271956E-3"/>
                  <c:y val="-0.126811870290407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3E-4FCD-B5BC-4112C63D848C}"/>
                </c:ext>
              </c:extLst>
            </c:dLbl>
            <c:dLbl>
              <c:idx val="3"/>
              <c:layout>
                <c:manualLayout>
                  <c:x val="-1.8744875760840895E-2"/>
                  <c:y val="0.1715089746846160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3E-4FCD-B5BC-4112C63D848C}"/>
                </c:ext>
              </c:extLst>
            </c:dLbl>
            <c:dLbl>
              <c:idx val="4"/>
              <c:layout>
                <c:manualLayout>
                  <c:x val="-2.148474637955282E-3"/>
                  <c:y val="5.676636186605706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F1-4E9F-9F2B-CEDE828BA371}"/>
                </c:ext>
              </c:extLst>
            </c:dLbl>
            <c:dLbl>
              <c:idx val="5"/>
              <c:layout>
                <c:manualLayout>
                  <c:x val="0.10371051141184673"/>
                  <c:y val="-0.1124296386028665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3E-4FCD-B5BC-4112C63D848C}"/>
                </c:ext>
              </c:extLst>
            </c:dLbl>
            <c:dLbl>
              <c:idx val="6"/>
              <c:layout>
                <c:manualLayout>
                  <c:x val="0"/>
                  <c:y val="-0.1460344295198394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3E-4FCD-B5BC-4112C63D848C}"/>
                </c:ext>
              </c:extLst>
            </c:dLbl>
            <c:dLbl>
              <c:idx val="7"/>
              <c:layout>
                <c:manualLayout>
                  <c:x val="7.6275769428150245E-2"/>
                  <c:y val="3.05594796973907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3E-4FCD-B5BC-4112C63D848C}"/>
                </c:ext>
              </c:extLst>
            </c:dLbl>
            <c:dLbl>
              <c:idx val="8"/>
              <c:layout>
                <c:manualLayout>
                  <c:x val="0.14741605448408063"/>
                  <c:y val="0.2088725490196076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3E-4FCD-B5BC-4112C63D848C}"/>
                </c:ext>
              </c:extLst>
            </c:dLbl>
            <c:dLbl>
              <c:idx val="9"/>
              <c:layout>
                <c:manualLayout>
                  <c:x val="0.18149735635262645"/>
                  <c:y val="0.2268004091400339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3E-4FCD-B5BC-4112C63D848C}"/>
                </c:ext>
              </c:extLst>
            </c:dLbl>
            <c:dLbl>
              <c:idx val="10"/>
              <c:layout>
                <c:manualLayout>
                  <c:x val="9.0201943581743743E-2"/>
                  <c:y val="0.2962708429828642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E3E-4FCD-B5BC-4112C63D848C}"/>
                </c:ext>
              </c:extLst>
            </c:dLbl>
            <c:dLbl>
              <c:idx val="11"/>
              <c:layout>
                <c:manualLayout>
                  <c:x val="1.2278750431918421E-2"/>
                  <c:y val="0.267667901806391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F1-4E9F-9F2B-CEDE828BA37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Ոռոգման համակարգի առողջացում</c:v>
                </c:pt>
                <c:pt idx="1">
                  <c:v>Ճանապարհային ցանցի բարելավում</c:v>
                </c:pt>
                <c:pt idx="2">
                  <c:v>Քաղաքային զարգացում</c:v>
                </c:pt>
                <c:pt idx="3">
                  <c:v>Տարածքային զարգացում</c:v>
                </c:pt>
                <c:pt idx="4">
                  <c:v>Այլ ծրագրեր</c:v>
                </c:pt>
              </c:strCache>
            </c:strRef>
          </c:cat>
          <c:val>
            <c:numRef>
              <c:f>Sheet1!$B$2:$B$6</c:f>
              <c:numCache>
                <c:formatCode>_(* #,##0.0_);_(* \(#,##0.0\);_(* "-"??_);_(@_)</c:formatCode>
                <c:ptCount val="5"/>
                <c:pt idx="0">
                  <c:v>18365.05688</c:v>
                </c:pt>
                <c:pt idx="1">
                  <c:v>51990.815179999998</c:v>
                </c:pt>
                <c:pt idx="2">
                  <c:v>16731.197539999997</c:v>
                </c:pt>
                <c:pt idx="3">
                  <c:v>75392.433099999995</c:v>
                </c:pt>
                <c:pt idx="4">
                  <c:v>15726.678120000004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E3E-4FCD-B5BC-4112C63D8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19148144437628"/>
          <c:y val="0.16077138335649221"/>
          <c:w val="0.74807987986023228"/>
          <c:h val="0.6151893237610003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6.636975896396829E-3"/>
                  <c:y val="6.595395244712058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3E-4FCD-B5BC-4112C63D848C}"/>
                </c:ext>
              </c:extLst>
            </c:dLbl>
            <c:dLbl>
              <c:idx val="1"/>
              <c:layout>
                <c:manualLayout>
                  <c:x val="-3.9815721625771572E-2"/>
                  <c:y val="-3.896807935772734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3E-4FCD-B5BC-4112C63D848C}"/>
                </c:ext>
              </c:extLst>
            </c:dLbl>
            <c:dLbl>
              <c:idx val="2"/>
              <c:layout>
                <c:manualLayout>
                  <c:x val="-4.9806326761358176E-2"/>
                  <c:y val="-0.1159136174154701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3E-4FCD-B5BC-4112C63D848C}"/>
                </c:ext>
              </c:extLst>
            </c:dLbl>
            <c:dLbl>
              <c:idx val="3"/>
              <c:layout>
                <c:manualLayout>
                  <c:x val="0"/>
                  <c:y val="-7.314497452524314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3E-4FCD-B5BC-4112C63D848C}"/>
                </c:ext>
              </c:extLst>
            </c:dLbl>
            <c:dLbl>
              <c:idx val="4"/>
              <c:layout>
                <c:manualLayout>
                  <c:x val="0.13579706581721043"/>
                  <c:y val="0.125873089393237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B0-4424-A4CD-EDE0CBFC3E56}"/>
                </c:ext>
              </c:extLst>
            </c:dLbl>
            <c:dLbl>
              <c:idx val="5"/>
              <c:layout>
                <c:manualLayout>
                  <c:x val="7.7744292032050896E-2"/>
                  <c:y val="8.609966033657558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3E-4FCD-B5BC-4112C63D848C}"/>
                </c:ext>
              </c:extLst>
            </c:dLbl>
            <c:dLbl>
              <c:idx val="6"/>
              <c:layout>
                <c:manualLayout>
                  <c:x val="0"/>
                  <c:y val="-0.1460344295198394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3E-4FCD-B5BC-4112C63D848C}"/>
                </c:ext>
              </c:extLst>
            </c:dLbl>
            <c:dLbl>
              <c:idx val="7"/>
              <c:layout>
                <c:manualLayout>
                  <c:x val="7.6275769428150245E-2"/>
                  <c:y val="3.05594796973907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3E-4FCD-B5BC-4112C63D848C}"/>
                </c:ext>
              </c:extLst>
            </c:dLbl>
            <c:dLbl>
              <c:idx val="8"/>
              <c:layout>
                <c:manualLayout>
                  <c:x val="0.14741605448408052"/>
                  <c:y val="0.2088725490196076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3E-4FCD-B5BC-4112C63D848C}"/>
                </c:ext>
              </c:extLst>
            </c:dLbl>
            <c:dLbl>
              <c:idx val="9"/>
              <c:layout>
                <c:manualLayout>
                  <c:x val="0.18149735635262634"/>
                  <c:y val="0.2268004091400339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3E-4FCD-B5BC-4112C63D848C}"/>
                </c:ext>
              </c:extLst>
            </c:dLbl>
            <c:dLbl>
              <c:idx val="10"/>
              <c:layout>
                <c:manualLayout>
                  <c:x val="9.0201943581743743E-2"/>
                  <c:y val="0.296270842982864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E3E-4FCD-B5BC-4112C63D848C}"/>
                </c:ext>
              </c:extLst>
            </c:dLbl>
            <c:dLbl>
              <c:idx val="11"/>
              <c:layout>
                <c:manualLayout>
                  <c:x val="1.2278750431918421E-2"/>
                  <c:y val="0.267667901806391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B0-4424-A4CD-EDE0CBFC3E5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Հանրային առողջության պահպանում</c:v>
                </c:pt>
                <c:pt idx="1">
                  <c:v>Առողջության առաջնային պահպանում</c:v>
                </c:pt>
                <c:pt idx="2">
                  <c:v>Մոր և մանկան առողջության պահպանում</c:v>
                </c:pt>
                <c:pt idx="3">
                  <c:v>Ոչ վարակիչ հիվանդությունների բժշկական օգնության ապահովում</c:v>
                </c:pt>
                <c:pt idx="4">
                  <c:v>Սոցիալապես անապահով և առանձին խմբերի անձանց բժշկական օգնություն</c:v>
                </c:pt>
                <c:pt idx="5">
                  <c:v>Այլ ծրագրեր</c:v>
                </c:pt>
              </c:strCache>
            </c:strRef>
          </c:cat>
          <c:val>
            <c:numRef>
              <c:f>Sheet1!$B$2:$B$7</c:f>
              <c:numCache>
                <c:formatCode>_(* #,##0.0_);_(* \(#,##0.0\);_(* "-"??_);_(@_)</c:formatCode>
                <c:ptCount val="6"/>
                <c:pt idx="0">
                  <c:v>34355.996590000002</c:v>
                </c:pt>
                <c:pt idx="1">
                  <c:v>27032.713940000001</c:v>
                </c:pt>
                <c:pt idx="2">
                  <c:v>16970.6741</c:v>
                </c:pt>
                <c:pt idx="3">
                  <c:v>15110.81192</c:v>
                </c:pt>
                <c:pt idx="4">
                  <c:v>25982.873920000002</c:v>
                </c:pt>
                <c:pt idx="5">
                  <c:v>22325.865830000006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E3E-4FCD-B5BC-4112C63D8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435280731634011"/>
          <c:y val="0.15096746178786474"/>
          <c:w val="0.64259211362981172"/>
          <c:h val="0.5294050100355102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4103950750055716"/>
                  <c:y val="0.239537594565385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3E-4FCD-B5BC-4112C63D848C}"/>
                </c:ext>
              </c:extLst>
            </c:dLbl>
            <c:dLbl>
              <c:idx val="1"/>
              <c:layout>
                <c:manualLayout>
                  <c:x val="-6.7404957503317334E-2"/>
                  <c:y val="0.16446329319129227"/>
                </c:manualLayout>
              </c:layout>
              <c:tx>
                <c:rich>
                  <a:bodyPr/>
                  <a:lstStyle/>
                  <a:p>
                    <a:r>
                      <a:rPr lang="hy-AM"/>
                      <a:t>Նախնական (</a:t>
                    </a:r>
                    <a:r>
                      <a:rPr lang="hy-AM" smtClean="0"/>
                      <a:t>արհեստագործական</a:t>
                    </a:r>
                    <a:r>
                      <a:rPr lang="hy-AM"/>
                      <a:t>) և միջին մասնագիտական կրթություն
 11,180.4 
6.5%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3E-4FCD-B5BC-4112C63D848C}"/>
                </c:ext>
              </c:extLst>
            </c:dLbl>
            <c:dLbl>
              <c:idx val="2"/>
              <c:layout>
                <c:manualLayout>
                  <c:x val="-0.1666544417569521"/>
                  <c:y val="0.250164620966496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3E-4FCD-B5BC-4112C63D848C}"/>
                </c:ext>
              </c:extLst>
            </c:dLbl>
            <c:dLbl>
              <c:idx val="3"/>
              <c:layout>
                <c:manualLayout>
                  <c:x val="-0.16001746586055526"/>
                  <c:y val="0.114756252894858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027552305575376"/>
                      <c:h val="0.150588235294117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E3E-4FCD-B5BC-4112C63D848C}"/>
                </c:ext>
              </c:extLst>
            </c:dLbl>
            <c:dLbl>
              <c:idx val="4"/>
              <c:layout>
                <c:manualLayout>
                  <c:x val="-0.10994087062484538"/>
                  <c:y val="-3.192469507488034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577531144128873"/>
                      <c:h val="0.150588235294117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8F2-44C7-BC7A-7D9261DAFB77}"/>
                </c:ext>
              </c:extLst>
            </c:dLbl>
            <c:dLbl>
              <c:idx val="5"/>
              <c:layout>
                <c:manualLayout>
                  <c:x val="-6.7997631349200671E-2"/>
                  <c:y val="-0.1521825304925119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3E-4FCD-B5BC-4112C63D848C}"/>
                </c:ext>
              </c:extLst>
            </c:dLbl>
            <c:dLbl>
              <c:idx val="6"/>
              <c:layout>
                <c:manualLayout>
                  <c:x val="3.4990502906376447E-3"/>
                  <c:y val="-0.3641720704029643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3E-4FCD-B5BC-4112C63D848C}"/>
                </c:ext>
              </c:extLst>
            </c:dLbl>
            <c:dLbl>
              <c:idx val="7"/>
              <c:layout>
                <c:manualLayout>
                  <c:x val="8.6474794365943769E-2"/>
                  <c:y val="-8.827736606453605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3E-4FCD-B5BC-4112C63D848C}"/>
                </c:ext>
              </c:extLst>
            </c:dLbl>
            <c:dLbl>
              <c:idx val="8"/>
              <c:layout>
                <c:manualLayout>
                  <c:x val="0"/>
                  <c:y val="-0.2494609773043075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3E-4FCD-B5BC-4112C63D848C}"/>
                </c:ext>
              </c:extLst>
            </c:dLbl>
            <c:dLbl>
              <c:idx val="9"/>
              <c:layout>
                <c:manualLayout>
                  <c:x val="0"/>
                  <c:y val="3.317295815964180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3E-4FCD-B5BC-4112C63D848C}"/>
                </c:ext>
              </c:extLst>
            </c:dLbl>
            <c:dLbl>
              <c:idx val="10"/>
              <c:layout>
                <c:manualLayout>
                  <c:x val="2.2230508467645477E-2"/>
                  <c:y val="0.1173492743554114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E3E-4FCD-B5BC-4112C63D848C}"/>
                </c:ext>
              </c:extLst>
            </c:dLbl>
            <c:dLbl>
              <c:idx val="11"/>
              <c:layout>
                <c:manualLayout>
                  <c:x val="0.12151091705735263"/>
                  <c:y val="0.2578639802377644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F2-44C7-BC7A-7D9261DAFB77}"/>
                </c:ext>
              </c:extLst>
            </c:dLbl>
            <c:dLbl>
              <c:idx val="12"/>
              <c:layout>
                <c:manualLayout>
                  <c:x val="-3.4065839700509304E-2"/>
                  <c:y val="9.868920796665113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3"/>
              <c:layout>
                <c:manualLayout>
                  <c:x val="3.3633410141546563E-3"/>
                  <c:y val="0.2275858808090165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4"/>
              <c:layout>
                <c:manualLayout>
                  <c:x val="-5.7006330032692905E-2"/>
                  <c:y val="0.1419642581442026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Sheet1!$A$2:$A$16</c:f>
              <c:strCache>
                <c:ptCount val="15"/>
                <c:pt idx="0">
                  <c:v>Մեծ նվաճումների սպորտ</c:v>
                </c:pt>
                <c:pt idx="1">
                  <c:v>Նախնական (արհեստագործա-կան) և միջին մասնագիտական կրթություն</c:v>
                </c:pt>
                <c:pt idx="2">
                  <c:v>Կինեմատոգրաֆիայի ծրագիր</c:v>
                </c:pt>
                <c:pt idx="3">
                  <c:v>Մշակութային ժառանգության ծրագիր</c:v>
                </c:pt>
                <c:pt idx="4">
                  <c:v>Բարձրագույն և հետբուհական մասնագիտական կրթության ծրագիր</c:v>
                </c:pt>
                <c:pt idx="5">
                  <c:v>Երիտասարդության ծրագիր</c:v>
                </c:pt>
                <c:pt idx="6">
                  <c:v>Գրահրատարակչության և գրադարանների ծրագիր</c:v>
                </c:pt>
                <c:pt idx="7">
                  <c:v>Հանրակրթության ծրագիր</c:v>
                </c:pt>
                <c:pt idx="8">
                  <c:v>Արտադպրոցական դաստիարակության ծրագիր</c:v>
                </c:pt>
                <c:pt idx="9">
                  <c:v>Գիտական և գիտատեխնիկական հետազոտությունների ծրագիր</c:v>
                </c:pt>
                <c:pt idx="10">
                  <c:v>Արվեստների ծրագիր</c:v>
                </c:pt>
                <c:pt idx="11">
                  <c:v>Ապահով դպրոց</c:v>
                </c:pt>
                <c:pt idx="12">
                  <c:v>Կրթության որակի ապահովում</c:v>
                </c:pt>
                <c:pt idx="13">
                  <c:v>Համընդհանուր ներառական կրթության համակարգի ներդրում</c:v>
                </c:pt>
                <c:pt idx="14">
                  <c:v>Այլ ծրագրեր</c:v>
                </c:pt>
              </c:strCache>
            </c:strRef>
          </c:cat>
          <c:val>
            <c:numRef>
              <c:f>Sheet1!$B$2:$B$16</c:f>
              <c:numCache>
                <c:formatCode>_(* #,##0.0_);_(* \(#,##0.0\);_(* "-"??_);_(@_)</c:formatCode>
                <c:ptCount val="15"/>
                <c:pt idx="0">
                  <c:v>1924.34311</c:v>
                </c:pt>
                <c:pt idx="1">
                  <c:v>11180.44369</c:v>
                </c:pt>
                <c:pt idx="2">
                  <c:v>969.93176000000005</c:v>
                </c:pt>
                <c:pt idx="3">
                  <c:v>3775.0953</c:v>
                </c:pt>
                <c:pt idx="4">
                  <c:v>10820.318359999999</c:v>
                </c:pt>
                <c:pt idx="5">
                  <c:v>1247.10744</c:v>
                </c:pt>
                <c:pt idx="6">
                  <c:v>1909.2656899999999</c:v>
                </c:pt>
                <c:pt idx="7">
                  <c:v>96202.774369999999</c:v>
                </c:pt>
                <c:pt idx="8">
                  <c:v>3497.0776800000003</c:v>
                </c:pt>
                <c:pt idx="9">
                  <c:v>13106.3968</c:v>
                </c:pt>
                <c:pt idx="10">
                  <c:v>12030.445179999999</c:v>
                </c:pt>
                <c:pt idx="11">
                  <c:v>2732.7116599999999</c:v>
                </c:pt>
                <c:pt idx="12">
                  <c:v>5745.2589900000003</c:v>
                </c:pt>
                <c:pt idx="13">
                  <c:v>1962.6913300000001</c:v>
                </c:pt>
                <c:pt idx="14">
                  <c:v>3796.70291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E3E-4FCD-B5BC-4112C63D8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167236170950328E-2"/>
          <c:y val="0.19784204247196374"/>
          <c:w val="0.96768278965129351"/>
          <c:h val="0.79187449296110712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4000626454712029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586306969492749"/>
                      <c:h val="0.297187499999999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E3E-4FCD-B5BC-4112C63D848C}"/>
                </c:ext>
              </c:extLst>
            </c:dLbl>
            <c:dLbl>
              <c:idx val="1"/>
              <c:layout>
                <c:manualLayout>
                  <c:x val="0.1825550783424798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3E-4FCD-B5BC-4112C63D848C}"/>
                </c:ext>
              </c:extLst>
            </c:dLbl>
            <c:dLbl>
              <c:idx val="2"/>
              <c:layout>
                <c:manualLayout>
                  <c:x val="0.24880519610629456"/>
                  <c:y val="-0.1419920487880192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3E-4FCD-B5BC-4112C63D848C}"/>
                </c:ext>
              </c:extLst>
            </c:dLbl>
            <c:dLbl>
              <c:idx val="3"/>
              <c:layout>
                <c:manualLayout>
                  <c:x val="0.25599344301846055"/>
                  <c:y val="0.1079104909680407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3E-4FCD-B5BC-4112C63D848C}"/>
                </c:ext>
              </c:extLst>
            </c:dLbl>
            <c:dLbl>
              <c:idx val="4"/>
              <c:layout>
                <c:manualLayout>
                  <c:x val="8.548751576885566E-2"/>
                  <c:y val="0.1789889223405897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7A-4207-B57E-D685A7BCA481}"/>
                </c:ext>
              </c:extLst>
            </c:dLbl>
            <c:dLbl>
              <c:idx val="5"/>
              <c:layout>
                <c:manualLayout>
                  <c:x val="-5.2086804866928439E-2"/>
                  <c:y val="0.1789891153311722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3E-4FCD-B5BC-4112C63D848C}"/>
                </c:ext>
              </c:extLst>
            </c:dLbl>
            <c:dLbl>
              <c:idx val="6"/>
              <c:layout>
                <c:manualLayout>
                  <c:x val="-0.24992486153053517"/>
                  <c:y val="0.10737146827234831"/>
                </c:manualLayout>
              </c:layout>
              <c:tx>
                <c:rich>
                  <a:bodyPr/>
                  <a:lstStyle/>
                  <a:p>
                    <a:r>
                      <a:rPr lang="hy-AM" sz="1100" baseline="0" dirty="0"/>
                      <a:t>Աջակցություն ՀՀ զինված ուժերի ռազմաբժշկական վարչության կողմից իրականացվող ծրագրին
 174.3 
0.1%</a:t>
                    </a:r>
                    <a:endParaRPr lang="hy-AM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E3E-4FCD-B5BC-4112C63D848C}"/>
                </c:ext>
              </c:extLst>
            </c:dLbl>
            <c:dLbl>
              <c:idx val="7"/>
              <c:layout>
                <c:manualLayout>
                  <c:x val="7.6275769428150245E-2"/>
                  <c:y val="3.05594796973907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3E-4FCD-B5BC-4112C63D848C}"/>
                </c:ext>
              </c:extLst>
            </c:dLbl>
            <c:dLbl>
              <c:idx val="8"/>
              <c:layout>
                <c:manualLayout>
                  <c:x val="0.14741605448408052"/>
                  <c:y val="0.2088725490196076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3E-4FCD-B5BC-4112C63D848C}"/>
                </c:ext>
              </c:extLst>
            </c:dLbl>
            <c:dLbl>
              <c:idx val="9"/>
              <c:layout>
                <c:manualLayout>
                  <c:x val="0.18149735635262634"/>
                  <c:y val="0.2268004091400339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3E-4FCD-B5BC-4112C63D848C}"/>
                </c:ext>
              </c:extLst>
            </c:dLbl>
            <c:dLbl>
              <c:idx val="10"/>
              <c:layout>
                <c:manualLayout>
                  <c:x val="9.0201943581743743E-2"/>
                  <c:y val="0.296270842982864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E3E-4FCD-B5BC-4112C63D848C}"/>
                </c:ext>
              </c:extLst>
            </c:dLbl>
            <c:dLbl>
              <c:idx val="11"/>
              <c:layout>
                <c:manualLayout>
                  <c:x val="1.2278750431918421E-2"/>
                  <c:y val="0.267667901806391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7A-4207-B57E-D685A7BCA48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ՀՀ պաշտպանության ապահովում</c:v>
                </c:pt>
                <c:pt idx="1">
                  <c:v>Այլ ծրագրեր</c:v>
                </c:pt>
              </c:strCache>
            </c:strRef>
          </c:cat>
          <c:val>
            <c:numRef>
              <c:f>Sheet1!$B$2:$B$3</c:f>
              <c:numCache>
                <c:formatCode>_(* #,##0.0_);_(* \(#,##0.0\);_(* "-"??_);_(@_)</c:formatCode>
                <c:ptCount val="2"/>
                <c:pt idx="0">
                  <c:v>384030.79730999999</c:v>
                </c:pt>
                <c:pt idx="1">
                  <c:v>3434.7866500000005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E3E-4FCD-B5BC-4112C63D8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435280731634011"/>
          <c:y val="0.13381059904276671"/>
          <c:w val="0.66531255558713298"/>
          <c:h val="0.5465618816878655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3.0582251577907858E-2"/>
                  <c:y val="0.3362905280222325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8E-4AA2-9DCC-6B146FB6D98C}"/>
                </c:ext>
              </c:extLst>
            </c:dLbl>
            <c:dLbl>
              <c:idx val="1"/>
              <c:layout>
                <c:manualLayout>
                  <c:x val="-3.0826707176695011E-2"/>
                  <c:y val="0.2259653388914620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8E-4AA2-9DCC-6B146FB6D98C}"/>
                </c:ext>
              </c:extLst>
            </c:dLbl>
            <c:dLbl>
              <c:idx val="2"/>
              <c:layout>
                <c:manualLayout>
                  <c:x val="-2.1046694214031162E-2"/>
                  <c:y val="7.1936853481550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8E-4AA2-9DCC-6B146FB6D98C}"/>
                </c:ext>
              </c:extLst>
            </c:dLbl>
            <c:dLbl>
              <c:idx val="3"/>
              <c:layout>
                <c:manualLayout>
                  <c:x val="-2.2149491818596313E-2"/>
                  <c:y val="-9.013181256754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8E-4AA2-9DCC-6B146FB6D98C}"/>
                </c:ext>
              </c:extLst>
            </c:dLbl>
            <c:dLbl>
              <c:idx val="4"/>
              <c:layout>
                <c:manualLayout>
                  <c:x val="7.7898658139387483E-2"/>
                  <c:y val="-0.2757982090473984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8E-4AA2-9DCC-6B146FB6D98C}"/>
                </c:ext>
              </c:extLst>
            </c:dLbl>
            <c:dLbl>
              <c:idx val="5"/>
              <c:layout>
                <c:manualLayout>
                  <c:x val="-8.2253750278574594E-2"/>
                  <c:y val="-7.014242704955998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8E-4AA2-9DCC-6B146FB6D98C}"/>
                </c:ext>
              </c:extLst>
            </c:dLbl>
            <c:dLbl>
              <c:idx val="6"/>
              <c:layout>
                <c:manualLayout>
                  <c:x val="6.7380039133341771E-2"/>
                  <c:y val="-0.2419349235757295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18E-4AA2-9DCC-6B146FB6D98C}"/>
                </c:ext>
              </c:extLst>
            </c:dLbl>
            <c:dLbl>
              <c:idx val="7"/>
              <c:layout>
                <c:manualLayout>
                  <c:x val="5.5868007777598309E-2"/>
                  <c:y val="3.63318280067932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8E-4AA2-9DCC-6B146FB6D98C}"/>
                </c:ext>
              </c:extLst>
            </c:dLbl>
            <c:dLbl>
              <c:idx val="8"/>
              <c:layout>
                <c:manualLayout>
                  <c:x val="2.4400323453221021E-2"/>
                  <c:y val="0.2904867222479559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18E-4AA2-9DCC-6B146FB6D98C}"/>
                </c:ext>
              </c:extLst>
            </c:dLbl>
            <c:dLbl>
              <c:idx val="9"/>
              <c:layout>
                <c:manualLayout>
                  <c:x val="-2.9987788720846786E-2"/>
                  <c:y val="0.2413339509031959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8E-4AA2-9DCC-6B146FB6D98C}"/>
                </c:ext>
              </c:extLst>
            </c:dLbl>
            <c:dLbl>
              <c:idx val="10"/>
              <c:layout>
                <c:manualLayout>
                  <c:x val="0.16096461949265686"/>
                  <c:y val="6.645688590396797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18E-4AA2-9DCC-6B146FB6D98C}"/>
                </c:ext>
              </c:extLst>
            </c:dLbl>
            <c:dLbl>
              <c:idx val="11"/>
              <c:layout>
                <c:manualLayout>
                  <c:x val="4.5760414089638664E-2"/>
                  <c:y val="0.1751541994750656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Sheet1!$A$2:$A$13</c:f>
              <c:strCache>
                <c:ptCount val="12"/>
                <c:pt idx="0">
                  <c:v>Անապահով սոցիալական խմբերին աջակցություն</c:v>
                </c:pt>
                <c:pt idx="1">
                  <c:v>Սոցիալական փաթեթների ապահովում</c:v>
                </c:pt>
                <c:pt idx="2">
                  <c:v>Ժողովրդագրական վիճակի բարելավում</c:v>
                </c:pt>
                <c:pt idx="3">
                  <c:v>Սոցիալական աջակցություն անաշխատունակու-թյան դեպքում</c:v>
                </c:pt>
                <c:pt idx="4">
                  <c:v>Բնակարանային ապահովում</c:v>
                </c:pt>
                <c:pt idx="5">
                  <c:v>Կենսաթոշակային ապահովություն</c:v>
                </c:pt>
                <c:pt idx="6">
                  <c:v>Ընտանիքներին, կանանց և երեխաներին աջակցություն</c:v>
                </c:pt>
                <c:pt idx="7">
                  <c:v>Հաշմանդամություն ունեցող անձանց աջակցություն</c:v>
                </c:pt>
                <c:pt idx="8">
                  <c:v>Ավանդների և այլ փոխհատուցումներ</c:v>
                </c:pt>
                <c:pt idx="9">
                  <c:v>Սոցիալական ապահովություն</c:v>
                </c:pt>
                <c:pt idx="10">
                  <c:v>Ճգնաժամերի հակազդման և արտակարգ իրավիճ. հետևանք. նվազեցման և վերացման նպատակով՛ առանձին սոց. խմբերին տրվող սոց. աջակց.</c:v>
                </c:pt>
                <c:pt idx="11">
                  <c:v>Այլ ծրագրեր</c:v>
                </c:pt>
              </c:strCache>
            </c:strRef>
          </c:cat>
          <c:val>
            <c:numRef>
              <c:f>Sheet1!$B$2:$B$13</c:f>
              <c:numCache>
                <c:formatCode>_(* #,##0.0_);_(* \(#,##0.0\);_(* "-"??_);_(@_)</c:formatCode>
                <c:ptCount val="12"/>
                <c:pt idx="0">
                  <c:v>31605.812979999999</c:v>
                </c:pt>
                <c:pt idx="1">
                  <c:v>9409.4890500000001</c:v>
                </c:pt>
                <c:pt idx="2">
                  <c:v>20211.187760000001</c:v>
                </c:pt>
                <c:pt idx="3">
                  <c:v>16567.759839999999</c:v>
                </c:pt>
                <c:pt idx="4">
                  <c:v>3957.65985</c:v>
                </c:pt>
                <c:pt idx="5">
                  <c:v>358391.76327</c:v>
                </c:pt>
                <c:pt idx="6">
                  <c:v>3188.2470600000001</c:v>
                </c:pt>
                <c:pt idx="7">
                  <c:v>1136.7263600000001</c:v>
                </c:pt>
                <c:pt idx="8">
                  <c:v>1211.86491</c:v>
                </c:pt>
                <c:pt idx="9">
                  <c:v>53936.172259999999</c:v>
                </c:pt>
                <c:pt idx="10">
                  <c:v>25921.386489999997</c:v>
                </c:pt>
                <c:pt idx="11">
                  <c:v>22745.75243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E3E-4FCD-B5BC-4112C63D8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1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254228638086906E-2"/>
          <c:y val="3.4425780110819482E-2"/>
          <c:w val="0.91209183673469385"/>
          <c:h val="0.85442607174103236"/>
        </c:manualLayout>
      </c:layout>
      <c:line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ՀՀ</c:v>
                </c:pt>
              </c:strCache>
            </c:strRef>
          </c:tx>
          <c:dLbls>
            <c:dLbl>
              <c:idx val="0"/>
              <c:layout>
                <c:manualLayout>
                  <c:x val="-5.6197344143863202E-2"/>
                  <c:y val="8.50340136054428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5C-41E8-A823-10C00360EEA6}"/>
                </c:ext>
              </c:extLst>
            </c:dLbl>
            <c:dLbl>
              <c:idx val="1"/>
              <c:layout>
                <c:manualLayout>
                  <c:x val="-2.6875600945921365E-2"/>
                  <c:y val="4.3083989501312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5C-41E8-A823-10C00360EEA6}"/>
                </c:ext>
              </c:extLst>
            </c:dLbl>
            <c:dLbl>
              <c:idx val="2"/>
              <c:layout>
                <c:manualLayout>
                  <c:x val="-2.9649827187443155E-2"/>
                  <c:y val="-4.799694681022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5C-41E8-A823-10C00360EEA6}"/>
                </c:ext>
              </c:extLst>
            </c:dLbl>
            <c:dLbl>
              <c:idx val="3"/>
              <c:layout>
                <c:manualLayout>
                  <c:x val="-3.0166185909929574E-2"/>
                  <c:y val="-5.8390647597621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5C-41E8-A823-10C00360EEA6}"/>
                </c:ext>
              </c:extLst>
            </c:dLbl>
            <c:dLbl>
              <c:idx val="4"/>
              <c:layout>
                <c:manualLayout>
                  <c:x val="-9.0405524804448953E-2"/>
                  <c:y val="-0.135857742782152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5C-41E8-A823-10C00360EEA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solidFill>
                      <a:schemeClr val="tx2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Sheet1!$B$2:$F$2</c:f>
              <c:numCache>
                <c:formatCode>0.000</c:formatCode>
                <c:ptCount val="5"/>
                <c:pt idx="0">
                  <c:v>2E-3</c:v>
                </c:pt>
                <c:pt idx="1">
                  <c:v>7.4999999999999997E-2</c:v>
                </c:pt>
                <c:pt idx="2">
                  <c:v>5.1999999999999998E-2</c:v>
                </c:pt>
                <c:pt idx="3">
                  <c:v>7.5999999999999998E-2</c:v>
                </c:pt>
                <c:pt idx="4">
                  <c:v>-7.5999999999999998E-2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35C-41E8-A823-10C00360EEA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ԵՄ</c:v>
                </c:pt>
              </c:strCache>
            </c:strRef>
          </c:tx>
          <c:spPr>
            <a:ln w="25400">
              <a:noFill/>
            </a:ln>
          </c:spPr>
          <c:dLbls>
            <c:dLbl>
              <c:idx val="0"/>
              <c:layout>
                <c:manualLayout>
                  <c:x val="-2.8052805280528052E-2"/>
                  <c:y val="-4.0816326530612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752475247524754E-2"/>
                  <c:y val="-4.42176870748299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303630363036306E-2"/>
                  <c:y val="-3.06122448979591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303630363036306E-2"/>
                  <c:y val="4.0816058706947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6006600660066E-2"/>
                  <c:y val="-0.196666666666666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Sheet1!$B$3:$F$3</c:f>
              <c:numCache>
                <c:formatCode>0.000</c:formatCode>
                <c:ptCount val="5"/>
                <c:pt idx="0">
                  <c:v>1.9519999999999999E-2</c:v>
                </c:pt>
                <c:pt idx="1">
                  <c:v>2.5420000000000002E-2</c:v>
                </c:pt>
                <c:pt idx="2">
                  <c:v>1.9130000000000001E-2</c:v>
                </c:pt>
                <c:pt idx="3">
                  <c:v>1.2999999999999999E-2</c:v>
                </c:pt>
                <c:pt idx="4">
                  <c:v>-6.6000000000000003E-2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Համաշխարհային տնտեսություն</c:v>
                </c:pt>
              </c:strCache>
            </c:strRef>
          </c:tx>
          <c:spPr>
            <a:ln w="25400">
              <a:noFill/>
            </a:ln>
          </c:spPr>
          <c:dLbls>
            <c:dLbl>
              <c:idx val="0"/>
              <c:layout>
                <c:manualLayout>
                  <c:x val="-3.3003300330033E-2"/>
                  <c:y val="-5.7823129251700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102310231023101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003300330033E-2"/>
                  <c:y val="-3.4013605442176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851485148514851E-2"/>
                  <c:y val="-3.7414965986394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851485148514851E-2"/>
                  <c:y val="-1.0748293963254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 i="0" baseline="0">
                    <a:solidFill>
                      <a:schemeClr val="accent3">
                        <a:lumMod val="75000"/>
                      </a:schemeClr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Sheet1!$B$4:$F$4</c:f>
              <c:numCache>
                <c:formatCode>0.000</c:formatCode>
                <c:ptCount val="5"/>
                <c:pt idx="0">
                  <c:v>3.107E-2</c:v>
                </c:pt>
                <c:pt idx="1">
                  <c:v>3.8699999999999998E-2</c:v>
                </c:pt>
                <c:pt idx="2">
                  <c:v>3.5790000000000002E-2</c:v>
                </c:pt>
                <c:pt idx="3">
                  <c:v>2.8000000000000001E-2</c:v>
                </c:pt>
                <c:pt idx="4">
                  <c:v>-3.3000000000000002E-2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ԵԱՏՄ</c:v>
                </c:pt>
              </c:strCache>
            </c:strRef>
          </c:tx>
          <c:spPr>
            <a:ln w="25400">
              <a:noFill/>
            </a:ln>
          </c:spPr>
          <c:dLbls>
            <c:dLbl>
              <c:idx val="0"/>
              <c:layout>
                <c:manualLayout>
                  <c:x val="-5.1155115511551122E-2"/>
                  <c:y val="2.3809523809523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353135313531351E-2"/>
                  <c:y val="6.8027210884353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102310231023101E-2"/>
                  <c:y val="2.9319685039370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6006600660066007E-3"/>
                  <c:y val="-1.5986614173228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3366336633663367"/>
                  <c:y val="-0.29666666666666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 i="0" baseline="0">
                    <a:solidFill>
                      <a:schemeClr val="accent4">
                        <a:lumMod val="75000"/>
                      </a:schemeClr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Sheet1!$B$5:$F$5</c:f>
              <c:numCache>
                <c:formatCode>0.000</c:formatCode>
                <c:ptCount val="5"/>
                <c:pt idx="0">
                  <c:v>-1E-3</c:v>
                </c:pt>
                <c:pt idx="1">
                  <c:v>1.8000000000000002E-2</c:v>
                </c:pt>
                <c:pt idx="2">
                  <c:v>2.5000000000000001E-2</c:v>
                </c:pt>
                <c:pt idx="3">
                  <c:v>1.6E-2</c:v>
                </c:pt>
                <c:pt idx="4">
                  <c:v>-0.3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6542848"/>
        <c:axId val="156544384"/>
        <c:axId val="151528320"/>
      </c:line3DChart>
      <c:catAx>
        <c:axId val="156542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156544384"/>
        <c:crosses val="autoZero"/>
        <c:auto val="1"/>
        <c:lblAlgn val="ctr"/>
        <c:lblOffset val="100"/>
        <c:noMultiLvlLbl val="0"/>
      </c:catAx>
      <c:valAx>
        <c:axId val="156544384"/>
        <c:scaling>
          <c:orientation val="minMax"/>
          <c:max val="8.0000000000000016E-2"/>
          <c:min val="-3.0000000000000006E-2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156542848"/>
        <c:crosses val="autoZero"/>
        <c:crossBetween val="between"/>
        <c:majorUnit val="2.0000000000000011E-2"/>
      </c:valAx>
      <c:serAx>
        <c:axId val="151528320"/>
        <c:scaling>
          <c:orientation val="minMax"/>
        </c:scaling>
        <c:delete val="1"/>
        <c:axPos val="b"/>
        <c:majorTickMark val="out"/>
        <c:minorTickMark val="none"/>
        <c:tickLblPos val="nextTo"/>
        <c:crossAx val="156544384"/>
        <c:crosses val="autoZero"/>
      </c:ser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3901912915907347"/>
          <c:w val="1"/>
          <c:h val="0.8609809067984148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40018582936483682"/>
                  <c:y val="-3.1091275264391286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417784050811575"/>
                      <c:h val="0.239499128229513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E3E-4FCD-B5BC-4112C63D848C}"/>
                </c:ext>
              </c:extLst>
            </c:dLbl>
            <c:dLbl>
              <c:idx val="1"/>
              <c:layout>
                <c:manualLayout>
                  <c:x val="-0.13394326687753144"/>
                  <c:y val="7.72278832792960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3E-4FCD-B5BC-4112C63D848C}"/>
                </c:ext>
              </c:extLst>
            </c:dLbl>
            <c:dLbl>
              <c:idx val="2"/>
              <c:layout>
                <c:manualLayout>
                  <c:x val="0.24880519610629456"/>
                  <c:y val="-0.1419920487880192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3E-4FCD-B5BC-4112C63D848C}"/>
                </c:ext>
              </c:extLst>
            </c:dLbl>
            <c:dLbl>
              <c:idx val="3"/>
              <c:layout>
                <c:manualLayout>
                  <c:x val="0.25599344301846055"/>
                  <c:y val="0.1079104909680407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3E-4FCD-B5BC-4112C63D848C}"/>
                </c:ext>
              </c:extLst>
            </c:dLbl>
            <c:dLbl>
              <c:idx val="4"/>
              <c:layout>
                <c:manualLayout>
                  <c:x val="8.548751576885566E-2"/>
                  <c:y val="0.1789889223405897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E2-4545-9D26-6DD7D46DB14B}"/>
                </c:ext>
              </c:extLst>
            </c:dLbl>
            <c:dLbl>
              <c:idx val="5"/>
              <c:layout>
                <c:manualLayout>
                  <c:x val="-5.2086804866928439E-2"/>
                  <c:y val="0.1789891153311722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3E-4FCD-B5BC-4112C63D848C}"/>
                </c:ext>
              </c:extLst>
            </c:dLbl>
            <c:dLbl>
              <c:idx val="6"/>
              <c:layout>
                <c:manualLayout>
                  <c:x val="-0.24992486153053517"/>
                  <c:y val="0.10737146827234831"/>
                </c:manualLayout>
              </c:layout>
              <c:tx>
                <c:rich>
                  <a:bodyPr/>
                  <a:lstStyle/>
                  <a:p>
                    <a:r>
                      <a:rPr lang="hy-AM" dirty="0"/>
                      <a:t>Աջակցություն ՀՀ զինված ուժերի ռազմաբժշկական վարչության կողմից իրականացվող ծրագրին
 174.3 
0.1%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E3E-4FCD-B5BC-4112C63D848C}"/>
                </c:ext>
              </c:extLst>
            </c:dLbl>
            <c:dLbl>
              <c:idx val="7"/>
              <c:layout>
                <c:manualLayout>
                  <c:x val="7.6275769428150245E-2"/>
                  <c:y val="3.05594796973907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3E-4FCD-B5BC-4112C63D848C}"/>
                </c:ext>
              </c:extLst>
            </c:dLbl>
            <c:dLbl>
              <c:idx val="8"/>
              <c:layout>
                <c:manualLayout>
                  <c:x val="0.14741605448408052"/>
                  <c:y val="0.2088725490196076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3E-4FCD-B5BC-4112C63D848C}"/>
                </c:ext>
              </c:extLst>
            </c:dLbl>
            <c:dLbl>
              <c:idx val="9"/>
              <c:layout>
                <c:manualLayout>
                  <c:x val="0.18149735635262634"/>
                  <c:y val="0.2268004091400339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3E-4FCD-B5BC-4112C63D848C}"/>
                </c:ext>
              </c:extLst>
            </c:dLbl>
            <c:dLbl>
              <c:idx val="10"/>
              <c:layout>
                <c:manualLayout>
                  <c:x val="9.0201943581743743E-2"/>
                  <c:y val="0.296270842982864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E3E-4FCD-B5BC-4112C63D848C}"/>
                </c:ext>
              </c:extLst>
            </c:dLbl>
            <c:dLbl>
              <c:idx val="11"/>
              <c:layout>
                <c:manualLayout>
                  <c:x val="1.2278750431918421E-2"/>
                  <c:y val="0.2676679018063918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E2-4545-9D26-6DD7D46DB14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 Պետական պարտքի կառավարում</c:v>
                </c:pt>
                <c:pt idx="1">
                  <c:v>Այլ ծրագրեր</c:v>
                </c:pt>
              </c:strCache>
            </c:strRef>
          </c:cat>
          <c:val>
            <c:numRef>
              <c:f>Sheet1!$B$2:$B$3</c:f>
              <c:numCache>
                <c:formatCode>_(* #,##0.0_);_(* \(#,##0.0\);_(* "-"??_);_(@_)</c:formatCode>
                <c:ptCount val="2"/>
                <c:pt idx="0">
                  <c:v>164834.24958</c:v>
                </c:pt>
                <c:pt idx="1">
                  <c:v>2810.3745600000002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E3E-4FCD-B5BC-4112C63D8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836700038551499"/>
          <c:y val="9.754168052937047E-2"/>
          <c:w val="0.80650387346477292"/>
          <c:h val="0.6637493848425197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1.8772253680030882E-3"/>
                  <c:y val="-0.1288091013271228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7855767502893313E-2"/>
                  <c:y val="4.004325163579904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0338742540311072E-2"/>
                  <c:y val="0.1022607297327270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886555298271263E-2"/>
                  <c:y val="9.28710583712247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9756508375108281E-2"/>
                  <c:y val="8.20426231932276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9401854084074492E-2"/>
                  <c:y val="-0.1621248752356659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1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Հասարակական անվտանգության ապահովում</c:v>
                </c:pt>
                <c:pt idx="1">
                  <c:v>Անձնագրերի և վիզաների տրամադրում, բնակչության պետական ռեգիստրի միասնական համակարգի վարում</c:v>
                </c:pt>
                <c:pt idx="2">
                  <c:v>Ոստիկանության  աշխատողների և նրանց ընտանիքի անդամների առողջության պահպանում</c:v>
                </c:pt>
                <c:pt idx="3">
                  <c:v>Ոստիկանության կրթական ծառայություններ</c:v>
                </c:pt>
                <c:pt idx="4">
                  <c:v>Ոստիկանության ոլորտի քաղաքականության մշակում, կառավարում, կենտրոնացված միջոցառումներ, մոնիտորինգ և վերահսկողություն</c:v>
                </c:pt>
                <c:pt idx="5">
                  <c:v>Ճանապարհային երթևեկության անվտանգության ապահովում</c:v>
                </c:pt>
              </c:strCache>
            </c:strRef>
          </c:cat>
          <c:val>
            <c:numRef>
              <c:f>Sheet1!$B$2:$B$7</c:f>
              <c:numCache>
                <c:formatCode>_(* #,##0.0_);_(* \(#,##0.0\);_(* "-"??_);_(@_)</c:formatCode>
                <c:ptCount val="6"/>
                <c:pt idx="0">
                  <c:v>35728.264299999995</c:v>
                </c:pt>
                <c:pt idx="1">
                  <c:v>2114.8996699999998</c:v>
                </c:pt>
                <c:pt idx="2">
                  <c:v>1101.48233</c:v>
                </c:pt>
                <c:pt idx="3">
                  <c:v>1494.9018000000001</c:v>
                </c:pt>
                <c:pt idx="4">
                  <c:v>9777.8376199999984</c:v>
                </c:pt>
                <c:pt idx="5">
                  <c:v>13613.31025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E3E-4FCD-B5BC-4112C63D8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02380952380952"/>
          <c:y val="3.3434455872169075E-2"/>
          <c:w val="0.90870169874599005"/>
          <c:h val="0.76860078483674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Պետական բյուջեի դեֆիցիտ</c:v>
                </c:pt>
              </c:strCache>
            </c:strRef>
          </c:tx>
          <c:spPr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/>
            </a:sp3d>
          </c:spPr>
          <c:invertIfNegative val="0"/>
          <c:dLbls>
            <c:dLbl>
              <c:idx val="0"/>
              <c:layout>
                <c:manualLayout>
                  <c:x val="-6.8028550002678413E-3"/>
                  <c:y val="5.21172638436488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74-4253-8121-D6310C4D8095}"/>
                </c:ext>
              </c:extLst>
            </c:dLbl>
            <c:dLbl>
              <c:idx val="1"/>
              <c:layout>
                <c:manualLayout>
                  <c:x val="-1.53061224489796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74-4253-8121-D6310C4D8095}"/>
                </c:ext>
              </c:extLst>
            </c:dLbl>
            <c:dLbl>
              <c:idx val="2"/>
              <c:layout>
                <c:manualLayout>
                  <c:x val="-3.2927044833681501E-2"/>
                  <c:y val="2.066346918361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ED-4984-8AEC-3F051268767E}"/>
                </c:ext>
              </c:extLst>
            </c:dLbl>
            <c:dLbl>
              <c:idx val="3"/>
              <c:layout>
                <c:manualLayout>
                  <c:x val="-6.9443998071669613E-3"/>
                  <c:y val="1.042345276872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ED-4984-8AEC-3F051268767E}"/>
                </c:ext>
              </c:extLst>
            </c:dLbl>
            <c:dLbl>
              <c:idx val="4"/>
              <c:layout>
                <c:manualLayout>
                  <c:x val="-1.7006802721088437E-2"/>
                  <c:y val="2.6058631921824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74-4253-8121-D6310C4D80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solidFill>
                      <a:schemeClr val="accent1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Sheet1!$B$2:$F$2</c:f>
              <c:numCache>
                <c:formatCode>_(* #,##0.0_);_(* \(#,##0.0\);_(* "-"??_);_(@_)</c:formatCode>
                <c:ptCount val="5"/>
                <c:pt idx="0">
                  <c:v>277.95633926199997</c:v>
                </c:pt>
                <c:pt idx="1">
                  <c:v>267.02146236900001</c:v>
                </c:pt>
                <c:pt idx="2">
                  <c:v>105.3924206237</c:v>
                </c:pt>
                <c:pt idx="3">
                  <c:v>63.947945654637003</c:v>
                </c:pt>
                <c:pt idx="4">
                  <c:v>333.99175254999994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FED-4984-8AEC-3F051268767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Ներքին աղբյուրներ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Lbls>
            <c:dLbl>
              <c:idx val="0"/>
              <c:layout>
                <c:manualLayout>
                  <c:x val="1.3697841341260993E-3"/>
                  <c:y val="1.5416450793813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ED-4984-8AEC-3F051268767E}"/>
                </c:ext>
              </c:extLst>
            </c:dLbl>
            <c:dLbl>
              <c:idx val="1"/>
              <c:layout>
                <c:manualLayout>
                  <c:x val="2.3148148148148147E-3"/>
                  <c:y val="-4.2683189191514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ED-4984-8AEC-3F051268767E}"/>
                </c:ext>
              </c:extLst>
            </c:dLbl>
            <c:dLbl>
              <c:idx val="2"/>
              <c:layout>
                <c:manualLayout>
                  <c:x val="-7.5585194707804386E-3"/>
                  <c:y val="2.1030341891302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ED-4984-8AEC-3F051268767E}"/>
                </c:ext>
              </c:extLst>
            </c:dLbl>
            <c:dLbl>
              <c:idx val="3"/>
              <c:layout>
                <c:manualLayout>
                  <c:x val="6.6610423697038082E-3"/>
                  <c:y val="-2.866449511400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FED-4984-8AEC-3F051268767E}"/>
                </c:ext>
              </c:extLst>
            </c:dLbl>
            <c:dLbl>
              <c:idx val="4"/>
              <c:layout>
                <c:manualLayout>
                  <c:x val="8.0309604156623277E-3"/>
                  <c:y val="2.78970991818205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ED-4984-8AEC-3F05126876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solidFill>
                      <a:schemeClr val="accent2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Sheet1!$B$3:$F$3</c:f>
              <c:numCache>
                <c:formatCode>_(* #,##0.0_);_(* \(#,##0.0\);_(* "-"??_);_(@_)</c:formatCode>
                <c:ptCount val="5"/>
                <c:pt idx="0">
                  <c:v>107.1581465778</c:v>
                </c:pt>
                <c:pt idx="1">
                  <c:v>70.559256510499992</c:v>
                </c:pt>
                <c:pt idx="2">
                  <c:v>69.3639915137</c:v>
                </c:pt>
                <c:pt idx="3">
                  <c:v>-13.317215282399999</c:v>
                </c:pt>
                <c:pt idx="4">
                  <c:v>359.37895146999995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FED-4984-8AEC-3F051268767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Արտաքին աղբյուրներ</c:v>
                </c:pt>
              </c:strCache>
            </c:strRef>
          </c:tx>
          <c:spPr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/>
            </a:sp3d>
          </c:spPr>
          <c:invertIfNegative val="0"/>
          <c:dLbls>
            <c:dLbl>
              <c:idx val="0"/>
              <c:layout>
                <c:manualLayout>
                  <c:x val="5.1020408163265302E-3"/>
                  <c:y val="5.21152119828669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74-4253-8121-D6310C4D8095}"/>
                </c:ext>
              </c:extLst>
            </c:dLbl>
            <c:dLbl>
              <c:idx val="1"/>
              <c:layout>
                <c:manualLayout>
                  <c:x val="3.4627725105790347E-2"/>
                  <c:y val="5.18566775244299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FED-4984-8AEC-3F051268767E}"/>
                </c:ext>
              </c:extLst>
            </c:dLbl>
            <c:dLbl>
              <c:idx val="2"/>
              <c:layout>
                <c:manualLayout>
                  <c:x val="1.3605442176870748E-2"/>
                  <c:y val="1.0423452768729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74-4253-8121-D6310C4D8095}"/>
                </c:ext>
              </c:extLst>
            </c:dLbl>
            <c:dLbl>
              <c:idx val="3"/>
              <c:layout>
                <c:manualLayout>
                  <c:x val="2.3809523809523808E-2"/>
                  <c:y val="1.8241042345276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74-4253-8121-D6310C4D8095}"/>
                </c:ext>
              </c:extLst>
            </c:dLbl>
            <c:dLbl>
              <c:idx val="4"/>
              <c:layout>
                <c:manualLayout>
                  <c:x val="1.1290642241148429E-2"/>
                  <c:y val="5.76224063197316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FED-4984-8AEC-3F05126876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solidFill>
                      <a:schemeClr val="accent3">
                        <a:lumMod val="75000"/>
                      </a:schemeClr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Sheet1!$B$4:$F$4</c:f>
              <c:numCache>
                <c:formatCode>_(* #,##0.0_);_(* \(#,##0.0\);_(* "-"??_);_(@_)</c:formatCode>
                <c:ptCount val="5"/>
                <c:pt idx="0">
                  <c:v>170.79819272</c:v>
                </c:pt>
                <c:pt idx="1">
                  <c:v>196.46220538</c:v>
                </c:pt>
                <c:pt idx="2">
                  <c:v>36.028429110000005</c:v>
                </c:pt>
                <c:pt idx="3">
                  <c:v>77.265160937036995</c:v>
                </c:pt>
                <c:pt idx="4">
                  <c:v>-25.387198920000017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FED-4984-8AEC-3F0512687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61792"/>
        <c:axId val="19784064"/>
      </c:barChart>
      <c:lineChart>
        <c:grouping val="standard"/>
        <c:varyColors val="0"/>
        <c:ser>
          <c:idx val="3"/>
          <c:order val="3"/>
          <c:tx>
            <c:strRef>
              <c:f>Sheet1!$A$5</c:f>
              <c:strCache>
                <c:ptCount val="1"/>
                <c:pt idx="0">
                  <c:v>Դեֆիցիտ / ՀՆԱ</c:v>
                </c:pt>
              </c:strCache>
            </c:strRef>
          </c:tx>
          <c:marker>
            <c:symbol val="diamond"/>
            <c:size val="6"/>
          </c:marker>
          <c:dLbls>
            <c:dLbl>
              <c:idx val="0"/>
              <c:layout>
                <c:manualLayout>
                  <c:x val="-2.3573437248915315E-2"/>
                  <c:y val="-2.2578881222909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FED-4984-8AEC-3F051268767E}"/>
                </c:ext>
              </c:extLst>
            </c:dLbl>
            <c:dLbl>
              <c:idx val="1"/>
              <c:layout>
                <c:manualLayout>
                  <c:x val="-2.3478895495206011E-2"/>
                  <c:y val="-3.7375875246864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FED-4984-8AEC-3F051268767E}"/>
                </c:ext>
              </c:extLst>
            </c:dLbl>
            <c:dLbl>
              <c:idx val="2"/>
              <c:layout>
                <c:manualLayout>
                  <c:x val="-1.8187905083293161E-2"/>
                  <c:y val="-3.2224473569468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FED-4984-8AEC-3F051268767E}"/>
                </c:ext>
              </c:extLst>
            </c:dLbl>
            <c:dLbl>
              <c:idx val="3"/>
              <c:layout>
                <c:manualLayout>
                  <c:x val="-3.2880041780491726E-2"/>
                  <c:y val="2.21678935084255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FED-4984-8AEC-3F051268767E}"/>
                </c:ext>
              </c:extLst>
            </c:dLbl>
            <c:dLbl>
              <c:idx val="4"/>
              <c:layout>
                <c:manualLayout>
                  <c:x val="1.1337913118003107E-2"/>
                  <c:y val="-1.2258842237554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FED-4984-8AEC-3F05126876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solidFill>
                      <a:schemeClr val="accent4">
                        <a:lumMod val="75000"/>
                      </a:schemeClr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Sheet1!$B$5:$F$5</c:f>
              <c:numCache>
                <c:formatCode>0.0%</c:formatCode>
                <c:ptCount val="5"/>
                <c:pt idx="0">
                  <c:v>5.4853017545164855E-2</c:v>
                </c:pt>
                <c:pt idx="1">
                  <c:v>4.7948677556785634E-2</c:v>
                </c:pt>
                <c:pt idx="2">
                  <c:v>1.7999999999999999E-2</c:v>
                </c:pt>
                <c:pt idx="3">
                  <c:v>0.01</c:v>
                </c:pt>
                <c:pt idx="4">
                  <c:v>5.4011268123067425E-2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7FED-4984-8AEC-3F0512687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87136"/>
        <c:axId val="19785600"/>
      </c:lineChart>
      <c:catAx>
        <c:axId val="19761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19784064"/>
        <c:crosses val="autoZero"/>
        <c:auto val="1"/>
        <c:lblAlgn val="ctr"/>
        <c:lblOffset val="100"/>
        <c:noMultiLvlLbl val="0"/>
      </c:catAx>
      <c:valAx>
        <c:axId val="19784064"/>
        <c:scaling>
          <c:orientation val="minMax"/>
          <c:max val="400"/>
        </c:scaling>
        <c:delete val="0"/>
        <c:axPos val="l"/>
        <c:majorGridlines/>
        <c:numFmt formatCode="_(* #,##0.0_);_(* \(#,##0.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19761792"/>
        <c:crosses val="autoZero"/>
        <c:crossBetween val="between"/>
      </c:valAx>
      <c:valAx>
        <c:axId val="19785600"/>
        <c:scaling>
          <c:orientation val="minMax"/>
          <c:max val="8.0000000000000016E-2"/>
          <c:min val="-1.0000000000000002E-2"/>
        </c:scaling>
        <c:delete val="0"/>
        <c:axPos val="r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19787136"/>
        <c:crosses val="max"/>
        <c:crossBetween val="between"/>
      </c:valAx>
      <c:catAx>
        <c:axId val="19787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7856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8432695913010881E-2"/>
          <c:y val="0.88819249058302863"/>
          <c:w val="0.9703624993304405"/>
          <c:h val="8.7998111114771682E-2"/>
        </c:manualLayout>
      </c:layout>
      <c:overlay val="0"/>
      <c:txPr>
        <a:bodyPr/>
        <a:lstStyle/>
        <a:p>
          <a:pPr>
            <a:defRPr sz="1400" b="1" i="0" baseline="0">
              <a:solidFill>
                <a:schemeClr val="tx2"/>
              </a:solidFill>
              <a:latin typeface="GHEA Grapalat" pitchFamily="50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72061825605117"/>
          <c:y val="0.14812879561602921"/>
          <c:w val="0.90870169874599005"/>
          <c:h val="0.627884119087624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ՀՀ պետական պարտք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Lbls>
            <c:dLbl>
              <c:idx val="0"/>
              <c:layout>
                <c:manualLayout>
                  <c:x val="-4.6296296296296788E-3"/>
                  <c:y val="1.3947001394700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65C-4615-B5BD-FE6F520EDCD9}"/>
                </c:ext>
              </c:extLst>
            </c:dLbl>
            <c:dLbl>
              <c:idx val="1"/>
              <c:layout>
                <c:manualLayout>
                  <c:x val="-2.8401190018253055E-2"/>
                  <c:y val="7.16065342578446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5C-4615-B5BD-FE6F520EDCD9}"/>
                </c:ext>
              </c:extLst>
            </c:dLbl>
            <c:dLbl>
              <c:idx val="2"/>
              <c:layout>
                <c:manualLayout>
                  <c:x val="-1.8429938847468175E-2"/>
                  <c:y val="9.05315939985113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65C-4615-B5BD-FE6F520EDCD9}"/>
                </c:ext>
              </c:extLst>
            </c:dLbl>
            <c:dLbl>
              <c:idx val="3"/>
              <c:layout>
                <c:manualLayout>
                  <c:x val="-1.718323276215725E-2"/>
                  <c:y val="6.484114858776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5C-4615-B5BD-FE6F520EDCD9}"/>
                </c:ext>
              </c:extLst>
            </c:dLbl>
            <c:dLbl>
              <c:idx val="4"/>
              <c:layout>
                <c:manualLayout>
                  <c:x val="-8.3690473780280508E-3"/>
                  <c:y val="1.1761272378266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5C-4615-B5BD-FE6F520EDC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solidFill>
                      <a:schemeClr val="tx2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Sheet1!$B$2:$F$2</c:f>
              <c:numCache>
                <c:formatCode>_(* #,##0.0_);_(* \(#,##0.0\);_(* "-"??_);_(@_)</c:formatCode>
                <c:ptCount val="5"/>
                <c:pt idx="0">
                  <c:v>2875.6173311406674</c:v>
                </c:pt>
                <c:pt idx="1">
                  <c:v>3279.5846443698979</c:v>
                </c:pt>
                <c:pt idx="2">
                  <c:v>3348.5966906726371</c:v>
                </c:pt>
                <c:pt idx="3">
                  <c:v>3512.0066903039306</c:v>
                </c:pt>
                <c:pt idx="4">
                  <c:v>4164.2513012285199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65C-4615-B5BD-FE6F520EDCD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ՀՀ արտաքին պետական պարտք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Lbls>
            <c:dLbl>
              <c:idx val="0"/>
              <c:layout>
                <c:manualLayout>
                  <c:x val="1.9764686890299463E-2"/>
                  <c:y val="1.0856152309319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5C-4615-B5BD-FE6F520EDCD9}"/>
                </c:ext>
              </c:extLst>
            </c:dLbl>
            <c:dLbl>
              <c:idx val="1"/>
              <c:layout>
                <c:manualLayout>
                  <c:x val="1.9586871439029284E-2"/>
                  <c:y val="8.97167704783171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5C-4615-B5BD-FE6F520EDCD9}"/>
                </c:ext>
              </c:extLst>
            </c:dLbl>
            <c:dLbl>
              <c:idx val="2"/>
              <c:layout>
                <c:manualLayout>
                  <c:x val="1.8518518518518583E-2"/>
                  <c:y val="5.5785809200628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5C-4615-B5BD-FE6F520EDCD9}"/>
                </c:ext>
              </c:extLst>
            </c:dLbl>
            <c:dLbl>
              <c:idx val="3"/>
              <c:layout>
                <c:manualLayout>
                  <c:x val="4.2200601402491066E-2"/>
                  <c:y val="1.085556469620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5C-4615-B5BD-FE6F520EDCD9}"/>
                </c:ext>
              </c:extLst>
            </c:dLbl>
            <c:dLbl>
              <c:idx val="4"/>
              <c:layout>
                <c:manualLayout>
                  <c:x val="2.5462962962962982E-2"/>
                  <c:y val="8.3682008368201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5C-4615-B5BD-FE6F520EDC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solidFill>
                      <a:schemeClr val="accent2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Sheet1!$B$3:$F$3</c:f>
              <c:numCache>
                <c:formatCode>_(* #,##0.0_);_(* \(#,##0.0\);_(* "-"??_);_(@_)</c:formatCode>
                <c:ptCount val="5"/>
                <c:pt idx="0">
                  <c:v>2324.5583413222716</c:v>
                </c:pt>
                <c:pt idx="1">
                  <c:v>2669.2786220276639</c:v>
                </c:pt>
                <c:pt idx="2">
                  <c:v>2678.0504053107497</c:v>
                </c:pt>
                <c:pt idx="3">
                  <c:v>2774.8332043682376</c:v>
                </c:pt>
                <c:pt idx="4">
                  <c:v>3163.3138566985199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365C-4615-B5BD-FE6F520EDCD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ՀՀ ներքին պետական պարտք</c:v>
                </c:pt>
              </c:strCache>
            </c:strRef>
          </c:tx>
          <c:spPr>
            <a:ln>
              <a:solidFill>
                <a:schemeClr val="accent4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Lbls>
            <c:dLbl>
              <c:idx val="0"/>
              <c:layout>
                <c:manualLayout>
                  <c:x val="1.38888888888890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65C-4615-B5BD-FE6F520EDCD9}"/>
                </c:ext>
              </c:extLst>
            </c:dLbl>
            <c:dLbl>
              <c:idx val="1"/>
              <c:layout>
                <c:manualLayout>
                  <c:x val="1.85185185185185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65C-4615-B5BD-FE6F520EDCD9}"/>
                </c:ext>
              </c:extLst>
            </c:dLbl>
            <c:dLbl>
              <c:idx val="2"/>
              <c:layout>
                <c:manualLayout>
                  <c:x val="2.1901668987813181E-2"/>
                  <c:y val="-3.0912367297371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65C-4615-B5BD-FE6F520EDCD9}"/>
                </c:ext>
              </c:extLst>
            </c:dLbl>
            <c:dLbl>
              <c:idx val="3"/>
              <c:layout>
                <c:manualLayout>
                  <c:x val="1.3888888888888978E-2"/>
                  <c:y val="-2.789400278940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65C-4615-B5BD-FE6F520EDCD9}"/>
                </c:ext>
              </c:extLst>
            </c:dLbl>
            <c:dLbl>
              <c:idx val="4"/>
              <c:layout>
                <c:manualLayout>
                  <c:x val="2.3236949811022801E-2"/>
                  <c:y val="-6.036745406824146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65C-4615-B5BD-FE6F520EDC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solidFill>
                      <a:schemeClr val="accent3">
                        <a:lumMod val="75000"/>
                      </a:schemeClr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Sheet1!$B$4:$F$4</c:f>
              <c:numCache>
                <c:formatCode>_(* #,##0.0_);_(* \(#,##0.0\);_(* "-"??_);_(@_)</c:formatCode>
                <c:ptCount val="5"/>
                <c:pt idx="0">
                  <c:v>551.05898981839596</c:v>
                </c:pt>
                <c:pt idx="1">
                  <c:v>610.30602234223397</c:v>
                </c:pt>
                <c:pt idx="2">
                  <c:v>670.5462853618875</c:v>
                </c:pt>
                <c:pt idx="3">
                  <c:v>737.17348593569307</c:v>
                </c:pt>
                <c:pt idx="4">
                  <c:v>1000.93744453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365C-4615-B5BD-FE6F520EDC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40224"/>
        <c:axId val="21443712"/>
      </c:barChart>
      <c:lineChart>
        <c:grouping val="standard"/>
        <c:varyColors val="0"/>
        <c:ser>
          <c:idx val="3"/>
          <c:order val="3"/>
          <c:tx>
            <c:strRef>
              <c:f>Sheet1!$A$5</c:f>
              <c:strCache>
                <c:ptCount val="1"/>
                <c:pt idx="0">
                  <c:v>Պարտք / ՀՆԱ</c:v>
                </c:pt>
              </c:strCache>
            </c:strRef>
          </c:tx>
          <c:marker>
            <c:symbol val="diamond"/>
            <c:size val="6"/>
          </c:marker>
          <c:dLbls>
            <c:dLbl>
              <c:idx val="0"/>
              <c:layout>
                <c:manualLayout>
                  <c:x val="-5.3685881213417969E-2"/>
                  <c:y val="-1.7641908567399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65C-4615-B5BD-FE6F520EDCD9}"/>
                </c:ext>
              </c:extLst>
            </c:dLbl>
            <c:dLbl>
              <c:idx val="1"/>
              <c:layout>
                <c:manualLayout>
                  <c:x val="-2.715448393294213E-2"/>
                  <c:y val="-3.8146080620519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65C-4615-B5BD-FE6F520EDCD9}"/>
                </c:ext>
              </c:extLst>
            </c:dLbl>
            <c:dLbl>
              <c:idx val="2"/>
              <c:layout>
                <c:manualLayout>
                  <c:x val="-2.4572763414610756E-2"/>
                  <c:y val="-3.068339405335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65C-4615-B5BD-FE6F520EDCD9}"/>
                </c:ext>
              </c:extLst>
            </c:dLbl>
            <c:dLbl>
              <c:idx val="3"/>
              <c:layout>
                <c:manualLayout>
                  <c:x val="-3.1427915347591255E-2"/>
                  <c:y val="-3.1589101735417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65C-4615-B5BD-FE6F520EDCD9}"/>
                </c:ext>
              </c:extLst>
            </c:dLbl>
            <c:dLbl>
              <c:idx val="4"/>
              <c:layout>
                <c:manualLayout>
                  <c:x val="-1.5402281152467901E-2"/>
                  <c:y val="-3.1661769890703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65C-4615-B5BD-FE6F520EDC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solidFill>
                      <a:schemeClr val="accent4">
                        <a:lumMod val="75000"/>
                      </a:schemeClr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Sheet1!$B$5:$F$5</c:f>
              <c:numCache>
                <c:formatCode>0.0%</c:formatCode>
                <c:ptCount val="5"/>
                <c:pt idx="0">
                  <c:v>0.56748584449285755</c:v>
                </c:pt>
                <c:pt idx="1">
                  <c:v>0.58937704972524585</c:v>
                </c:pt>
                <c:pt idx="2">
                  <c:v>0.5565193786256456</c:v>
                </c:pt>
                <c:pt idx="3">
                  <c:v>0.53463087588262337</c:v>
                </c:pt>
                <c:pt idx="4">
                  <c:v>0.6734193040211881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365C-4615-B5BD-FE6F520EDC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59328"/>
        <c:axId val="21445248"/>
      </c:lineChart>
      <c:catAx>
        <c:axId val="21540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21443712"/>
        <c:crosses val="autoZero"/>
        <c:auto val="1"/>
        <c:lblAlgn val="ctr"/>
        <c:lblOffset val="100"/>
        <c:noMultiLvlLbl val="0"/>
      </c:catAx>
      <c:valAx>
        <c:axId val="21443712"/>
        <c:scaling>
          <c:orientation val="minMax"/>
        </c:scaling>
        <c:delete val="0"/>
        <c:axPos val="l"/>
        <c:majorGridlines/>
        <c:numFmt formatCode="_(* #,##0.0_);_(* \(#,##0.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21540224"/>
        <c:crosses val="autoZero"/>
        <c:crossBetween val="between"/>
      </c:valAx>
      <c:valAx>
        <c:axId val="21445248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21459328"/>
        <c:crosses val="max"/>
        <c:crossBetween val="between"/>
      </c:valAx>
      <c:catAx>
        <c:axId val="21459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44524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3.4352945465150296E-2"/>
          <c:y val="0.89656069141984851"/>
          <c:w val="0.93504629629629665"/>
          <c:h val="0.10343934280942155"/>
        </c:manualLayout>
      </c:layout>
      <c:overlay val="0"/>
      <c:txPr>
        <a:bodyPr/>
        <a:lstStyle/>
        <a:p>
          <a:pPr>
            <a:defRPr sz="1400" b="1" i="0" baseline="0">
              <a:solidFill>
                <a:schemeClr val="tx2"/>
              </a:solidFill>
              <a:latin typeface="GHEA Grapalat" pitchFamily="50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rgbClr val="002060"/>
                </a:solidFill>
                <a:latin typeface="GHEA Grapalat" pitchFamily="50" charset="0"/>
                <a:ea typeface="+mn-ea"/>
                <a:cs typeface="+mn-cs"/>
              </a:defRPr>
            </a:pPr>
            <a:r>
              <a:rPr lang="en-US" sz="1400" baseline="0">
                <a:solidFill>
                  <a:srgbClr val="002060"/>
                </a:solidFill>
                <a:latin typeface="GHEA Grapalat" pitchFamily="50" charset="0"/>
              </a:rPr>
              <a:t>ՀՀ պետական </a:t>
            </a:r>
            <a:r>
              <a:rPr lang="en-US" sz="1400" baseline="0" smtClean="0">
                <a:solidFill>
                  <a:srgbClr val="002060"/>
                </a:solidFill>
                <a:latin typeface="GHEA Grapalat" pitchFamily="50" charset="0"/>
              </a:rPr>
              <a:t>պարտքի (4,164.3 մլրդ դրամ) </a:t>
            </a:r>
            <a:r>
              <a:rPr lang="en-US" sz="1400" b="1" i="0" u="none" strike="noStrike" kern="1200" baseline="0" smtClean="0">
                <a:solidFill>
                  <a:srgbClr val="002060"/>
                </a:solidFill>
                <a:latin typeface="GHEA Grapalat" pitchFamily="50" charset="0"/>
                <a:ea typeface="+mn-ea"/>
                <a:cs typeface="+mn-cs"/>
              </a:rPr>
              <a:t>կառուցվածքը,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rgbClr val="002060"/>
                </a:solidFill>
                <a:latin typeface="GHEA Grapalat" pitchFamily="50" charset="0"/>
                <a:ea typeface="+mn-ea"/>
                <a:cs typeface="+mn-cs"/>
              </a:defRPr>
            </a:pPr>
            <a:r>
              <a:rPr lang="en-US" sz="1400" b="1" i="0" u="none" strike="noStrike" kern="1200" baseline="0" smtClean="0">
                <a:solidFill>
                  <a:srgbClr val="002060"/>
                </a:solidFill>
                <a:latin typeface="GHEA Grapalat" pitchFamily="50" charset="0"/>
                <a:ea typeface="+mn-ea"/>
                <a:cs typeface="+mn-cs"/>
              </a:rPr>
              <a:t>մլրդ դրամ և կշիռն ընդհանուր պարտքում</a:t>
            </a:r>
          </a:p>
        </c:rich>
      </c:tx>
      <c:overlay val="0"/>
    </c:title>
    <c:autoTitleDeleted val="0"/>
    <c:view3D>
      <c:rotX val="30"/>
      <c:rotY val="2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09100764578341"/>
          <c:y val="0.25792247122955786"/>
          <c:w val="0.80390168008442309"/>
          <c:h val="0.5729169326807124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9713879616672891E-2"/>
                  <c:y val="0.2182824825287527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361946548338503"/>
                      <c:h val="0.460116091257823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7AC-4AC8-B605-DA3FA81767E1}"/>
                </c:ext>
              </c:extLst>
            </c:dLbl>
            <c:dLbl>
              <c:idx val="1"/>
              <c:layout>
                <c:manualLayout>
                  <c:x val="5.4222375356352817E-3"/>
                  <c:y val="0.4768125105723532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6859645241137072"/>
                      <c:h val="0.43361296184130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7AC-4AC8-B605-DA3FA81767E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ՀՀ ներքին պետական պարտք (ՀՀ կառա-վարության պարտք)</c:v>
                </c:pt>
                <c:pt idx="1">
                  <c:v>ՀՀ արտաքին պետական պարտք</c:v>
                </c:pt>
              </c:strCache>
            </c:strRef>
          </c:cat>
          <c:val>
            <c:numRef>
              <c:f>Sheet1!$B$2:$B$3</c:f>
              <c:numCache>
                <c:formatCode>_(* #,##0.0_);_(* \(#,##0.0\);_(* "-"??_);_(@_)</c:formatCode>
                <c:ptCount val="2"/>
                <c:pt idx="0">
                  <c:v>1000.93744453</c:v>
                </c:pt>
                <c:pt idx="1">
                  <c:v>3163.3138566985199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AC-4AC8-B605-DA3FA81767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GHEA Grapalat" pitchFamily="50" charset="0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ՀՀ արտաքին պետական </a:t>
            </a:r>
            <a:r>
              <a:rPr lang="en-US" sz="1400" b="1" i="0" baseline="0" smtClean="0">
                <a:effectLst/>
              </a:rPr>
              <a:t>պարտքի (3,163.3 մլրդ դրամ) կառուցվածքը,</a:t>
            </a:r>
          </a:p>
          <a:p>
            <a:pPr>
              <a:defRPr sz="1400" b="1" i="0" u="none" strike="noStrike" kern="1200" baseline="0">
                <a:solidFill>
                  <a:srgbClr val="002060"/>
                </a:solidFill>
                <a:latin typeface="GHEA Grapalat" pitchFamily="50" charset="0"/>
                <a:ea typeface="+mn-ea"/>
                <a:cs typeface="+mn-cs"/>
              </a:defRPr>
            </a:pPr>
            <a:r>
              <a:rPr lang="en-US" sz="1400" b="1" i="0" baseline="0" smtClean="0">
                <a:effectLst/>
              </a:rPr>
              <a:t>մլրդ </a:t>
            </a:r>
            <a:r>
              <a:rPr lang="en-US" sz="1400" b="1" i="0" baseline="0">
                <a:effectLst/>
              </a:rPr>
              <a:t>դրամ և կշիռն ընդհանուր պարտքում</a:t>
            </a:r>
            <a:endParaRPr lang="en-US" sz="1400" baseline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270"/>
      <c:rAngAx val="0"/>
      <c:perspective val="30"/>
    </c:view3D>
    <c:floor>
      <c:thickness val="0"/>
      <c:spPr>
        <a:noFill/>
        <a:ln w="12700" cap="flat" cmpd="sng" algn="ctr">
          <a:solidFill>
            <a:schemeClr val="tx1">
              <a:tint val="75000"/>
              <a:shade val="70000"/>
              <a:satMod val="150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  <a:shade val="70000"/>
              <a:satMod val="150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097512267488305E-2"/>
          <c:y val="0.31412246166597602"/>
          <c:w val="0.80108554780164232"/>
          <c:h val="0.5729169326807124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2">
                  <a:shade val="76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873-4BE4-A4AE-D6C60D8187DF}"/>
              </c:ext>
            </c:extLst>
          </c:dPt>
          <c:dPt>
            <c:idx val="1"/>
            <c:bubble3D val="0"/>
            <c:spPr>
              <a:solidFill>
                <a:schemeClr val="accent2">
                  <a:tint val="77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873-4BE4-A4AE-D6C60D8187DF}"/>
              </c:ext>
            </c:extLst>
          </c:dPt>
          <c:dLbls>
            <c:dLbl>
              <c:idx val="0"/>
              <c:layout>
                <c:manualLayout>
                  <c:x val="-6.7195287229429874E-3"/>
                  <c:y val="0.4507405831027878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73-4BE4-A4AE-D6C60D8187DF}"/>
                </c:ext>
              </c:extLst>
            </c:dLbl>
            <c:dLbl>
              <c:idx val="1"/>
              <c:layout>
                <c:manualLayout>
                  <c:x val="4.784886457160225E-3"/>
                  <c:y val="0.2466853024284127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67330074626451"/>
                      <c:h val="0.303989136774569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873-4BE4-A4AE-D6C60D8187D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C00000"/>
                    </a:solidFill>
                    <a:latin typeface="GHEA Grapalat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flat" cmpd="sng" algn="ctr">
                  <a:solidFill>
                    <a:schemeClr val="tx1">
                      <a:shade val="70000"/>
                      <a:satMod val="150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ՀՀ կառավարության պարտք</c:v>
                </c:pt>
                <c:pt idx="1">
                  <c:v>ՀՀ ԿԲ պարտք</c:v>
                </c:pt>
              </c:strCache>
            </c:strRef>
          </c:cat>
          <c:val>
            <c:numRef>
              <c:f>Sheet1!$B$2:$B$3</c:f>
              <c:numCache>
                <c:formatCode>_(* #,##0.0_);_(* \(#,##0.0\);_(* "-"??_);_(@_)</c:formatCode>
                <c:ptCount val="2"/>
                <c:pt idx="0">
                  <c:v>2922.9516225822931</c:v>
                </c:pt>
                <c:pt idx="1">
                  <c:v>240.36223411622663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873-4BE4-A4AE-D6C60D818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12700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254228638086906E-2"/>
          <c:y val="2.8688150092349572E-2"/>
          <c:w val="0.92047217312121432"/>
          <c:h val="0.9279969864878006"/>
        </c:manualLayout>
      </c:layout>
      <c:line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12-ամսյա գնաճը 2013-2017թթ.</c:v>
                </c:pt>
              </c:strCache>
            </c:strRef>
          </c:tx>
          <c:dLbls>
            <c:dLbl>
              <c:idx val="0"/>
              <c:layout>
                <c:manualLayout>
                  <c:x val="-3.6092184905458249E-2"/>
                  <c:y val="2.8659716146592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87-413D-947D-E99E1B5E1042}"/>
                </c:ext>
              </c:extLst>
            </c:dLbl>
            <c:dLbl>
              <c:idx val="1"/>
              <c:layout>
                <c:manualLayout>
                  <c:x val="-5.0028389308479297E-2"/>
                  <c:y val="-5.9964761349275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87-413D-947D-E99E1B5E1042}"/>
                </c:ext>
              </c:extLst>
            </c:dLbl>
            <c:dLbl>
              <c:idx val="2"/>
              <c:layout>
                <c:manualLayout>
                  <c:x val="-1.729042798221651E-2"/>
                  <c:y val="-5.8200884611645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87-413D-947D-E99E1B5E1042}"/>
                </c:ext>
              </c:extLst>
            </c:dLbl>
            <c:dLbl>
              <c:idx val="3"/>
              <c:layout>
                <c:manualLayout>
                  <c:x val="-3.6564759762172709E-2"/>
                  <c:y val="-7.142923106833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87-413D-947D-E99E1B5E1042}"/>
                </c:ext>
              </c:extLst>
            </c:dLbl>
            <c:dLbl>
              <c:idx val="4"/>
              <c:layout>
                <c:manualLayout>
                  <c:x val="1.1904761904761921E-2"/>
                  <c:y val="-2.5925925925926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87-413D-947D-E99E1B5E104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-1.0999999999999999E-2</c:v>
                </c:pt>
                <c:pt idx="1">
                  <c:v>2.5999999999999999E-2</c:v>
                </c:pt>
                <c:pt idx="2">
                  <c:v>1.7999999999999999E-2</c:v>
                </c:pt>
                <c:pt idx="3">
                  <c:v>7.0000000000000001E-3</c:v>
                </c:pt>
                <c:pt idx="4">
                  <c:v>3.6999999999999998E-2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FE87-413D-947D-E99E1B5E1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011968"/>
        <c:axId val="157013504"/>
        <c:axId val="156558208"/>
      </c:line3DChart>
      <c:catAx>
        <c:axId val="157011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157013504"/>
        <c:crosses val="autoZero"/>
        <c:auto val="1"/>
        <c:lblAlgn val="ctr"/>
        <c:lblOffset val="100"/>
        <c:noMultiLvlLbl val="0"/>
      </c:catAx>
      <c:valAx>
        <c:axId val="157013504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157011968"/>
        <c:crosses val="autoZero"/>
        <c:crossBetween val="between"/>
        <c:majorUnit val="2.0000000000000011E-2"/>
      </c:valAx>
      <c:serAx>
        <c:axId val="156558208"/>
        <c:scaling>
          <c:orientation val="minMax"/>
        </c:scaling>
        <c:delete val="1"/>
        <c:axPos val="b"/>
        <c:majorTickMark val="out"/>
        <c:minorTickMark val="none"/>
        <c:tickLblPos val="nextTo"/>
        <c:crossAx val="157013504"/>
        <c:crosses val="autoZero"/>
      </c:ser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82993197278955"/>
          <c:y val="7.0157434078814182E-2"/>
          <c:w val="0.90870169874599005"/>
          <c:h val="0.76255593417822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Եկամուտներ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39700" h="139700"/>
            </a:sp3d>
          </c:spPr>
          <c:invertIfNegative val="0"/>
          <c:dLbls>
            <c:dLbl>
              <c:idx val="0"/>
              <c:layout>
                <c:manualLayout>
                  <c:x val="-1.9888451443569689E-2"/>
                  <c:y val="7.58054327226787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CE-4957-BB52-7C20BC9F6932}"/>
                </c:ext>
              </c:extLst>
            </c:dLbl>
            <c:dLbl>
              <c:idx val="1"/>
              <c:layout>
                <c:manualLayout>
                  <c:x val="-2.3006722373988965E-2"/>
                  <c:y val="8.1054113340065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FA-4532-A3EC-025ABB1DB45D}"/>
                </c:ext>
              </c:extLst>
            </c:dLbl>
            <c:dLbl>
              <c:idx val="2"/>
              <c:layout>
                <c:manualLayout>
                  <c:x val="-2.6549493813273452E-2"/>
                  <c:y val="6.28190269646493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FA-4532-A3EC-025ABB1DB45D}"/>
                </c:ext>
              </c:extLst>
            </c:dLbl>
            <c:dLbl>
              <c:idx val="3"/>
              <c:layout>
                <c:manualLayout>
                  <c:x val="-2.8911564625850341E-2"/>
                  <c:y val="9.57317164160544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CE-4957-BB52-7C20BC9F6932}"/>
                </c:ext>
              </c:extLst>
            </c:dLbl>
            <c:dLbl>
              <c:idx val="4"/>
              <c:layout>
                <c:manualLayout>
                  <c:x val="-2.8911564625850341E-2"/>
                  <c:y val="-2.5268477574226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CE-4957-BB52-7C20BC9F69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chemeClr val="tx2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Sheet1!$B$2:$F$2</c:f>
              <c:numCache>
                <c:formatCode>_(* #,##0.0_);_(* \(#,##0.0\);_(* "-"??_);_(@_)</c:formatCode>
                <c:ptCount val="5"/>
                <c:pt idx="0">
                  <c:v>1122.4505931180001</c:v>
                </c:pt>
                <c:pt idx="1">
                  <c:v>1221.1433184279999</c:v>
                </c:pt>
                <c:pt idx="2">
                  <c:v>1341.6905909300001</c:v>
                </c:pt>
                <c:pt idx="3">
                  <c:v>1565.488916775</c:v>
                </c:pt>
                <c:pt idx="4">
                  <c:v>1560.655340823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ACE-4957-BB52-7C20BC9F693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Ծախսեր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/>
            </a:sp3d>
          </c:spPr>
          <c:invertIfNegative val="0"/>
          <c:dLbls>
            <c:dLbl>
              <c:idx val="0"/>
              <c:layout>
                <c:manualLayout>
                  <c:x val="6.1398575178102735E-4"/>
                  <c:y val="5.0534965504548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FA-4532-A3EC-025ABB1DB45D}"/>
                </c:ext>
              </c:extLst>
            </c:dLbl>
            <c:dLbl>
              <c:idx val="1"/>
              <c:layout>
                <c:manualLayout>
                  <c:x val="-9.2592592592593611E-3"/>
                  <c:y val="-2.196378172393725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FA-4532-A3EC-025ABB1DB45D}"/>
                </c:ext>
              </c:extLst>
            </c:dLbl>
            <c:dLbl>
              <c:idx val="2"/>
              <c:layout>
                <c:manualLayout>
                  <c:x val="6.9439980716696128E-3"/>
                  <c:y val="8.7944250177824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FA-4532-A3EC-025ABB1DB45D}"/>
                </c:ext>
              </c:extLst>
            </c:dLbl>
            <c:dLbl>
              <c:idx val="3"/>
              <c:layout>
                <c:manualLayout>
                  <c:x val="5.6688896030853289E-3"/>
                  <c:y val="-4.8002148815415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FA-4532-A3EC-025ABB1DB45D}"/>
                </c:ext>
              </c:extLst>
            </c:dLbl>
            <c:dLbl>
              <c:idx val="4"/>
              <c:layout>
                <c:manualLayout>
                  <c:x val="-4.7244094488188977E-4"/>
                  <c:y val="5.5787625409742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FA-4532-A3EC-025ABB1DB4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Sheet1!$B$3:$F$3</c:f>
              <c:numCache>
                <c:formatCode>_(* #,##0.0_);_(* \(#,##0.0\);_(* "-"??_);_(@_)</c:formatCode>
                <c:ptCount val="5"/>
                <c:pt idx="0">
                  <c:v>1400.4069323799999</c:v>
                </c:pt>
                <c:pt idx="1">
                  <c:v>1488.1647807999998</c:v>
                </c:pt>
                <c:pt idx="2">
                  <c:v>1447.0830114800001</c:v>
                </c:pt>
                <c:pt idx="3">
                  <c:v>1629.43686243</c:v>
                </c:pt>
                <c:pt idx="4">
                  <c:v>1894.64709339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ACE-4957-BB52-7C20BC9F6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491968"/>
        <c:axId val="183534720"/>
      </c:barChart>
      <c:lineChart>
        <c:grouping val="standard"/>
        <c:varyColors val="0"/>
        <c:ser>
          <c:idx val="2"/>
          <c:order val="2"/>
          <c:tx>
            <c:strRef>
              <c:f>Sheet1!$A$4</c:f>
              <c:strCache>
                <c:ptCount val="1"/>
                <c:pt idx="0">
                  <c:v>Դեֆիցիտ</c:v>
                </c:pt>
              </c:strCache>
            </c:strRef>
          </c:tx>
          <c:spPr>
            <a:ln w="69850">
              <a:solidFill>
                <a:schemeClr val="accent6">
                  <a:lumMod val="75000"/>
                </a:schemeClr>
              </a:solidFill>
            </a:ln>
          </c:spPr>
          <c:marker>
            <c:symbol val="diamond"/>
            <c:size val="1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matte">
                <a:bevelT w="127000" h="63500"/>
              </a:sp3d>
            </c:spPr>
          </c:marker>
          <c:dLbls>
            <c:dLbl>
              <c:idx val="0"/>
              <c:layout>
                <c:manualLayout>
                  <c:x val="-0.10204081632653061"/>
                  <c:y val="-5.01967260409568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FA-4532-A3EC-025ABB1DB45D}"/>
                </c:ext>
              </c:extLst>
            </c:dLbl>
            <c:dLbl>
              <c:idx val="1"/>
              <c:layout>
                <c:manualLayout>
                  <c:x val="-2.2108977449247415E-2"/>
                  <c:y val="-2.4700235275391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FA-4532-A3EC-025ABB1DB45D}"/>
                </c:ext>
              </c:extLst>
            </c:dLbl>
            <c:dLbl>
              <c:idx val="2"/>
              <c:layout>
                <c:manualLayout>
                  <c:x val="-3.2454603888799616E-2"/>
                  <c:y val="-2.9370725374426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FA-4532-A3EC-025ABB1DB45D}"/>
                </c:ext>
              </c:extLst>
            </c:dLbl>
            <c:dLbl>
              <c:idx val="3"/>
              <c:layout>
                <c:manualLayout>
                  <c:x val="-5.4185548235042048E-2"/>
                  <c:y val="2.9698419725329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BFA-4532-A3EC-025ABB1DB45D}"/>
                </c:ext>
              </c:extLst>
            </c:dLbl>
            <c:dLbl>
              <c:idx val="4"/>
              <c:layout>
                <c:manualLayout>
                  <c:x val="-2.2108843537414966E-2"/>
                  <c:y val="-1.7297765132485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BFA-4532-A3EC-025ABB1DB4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chemeClr val="accent6">
                        <a:lumMod val="75000"/>
                      </a:schemeClr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Sheet1!$B$4:$F$4</c:f>
              <c:numCache>
                <c:formatCode>_(* #,##0.0_);_(* \(#,##0.0\);_(* "-"??_);_(@_)</c:formatCode>
                <c:ptCount val="5"/>
                <c:pt idx="0">
                  <c:v>277.9563392619998</c:v>
                </c:pt>
                <c:pt idx="1">
                  <c:v>267.02146237199986</c:v>
                </c:pt>
                <c:pt idx="2">
                  <c:v>105.39242055</c:v>
                </c:pt>
                <c:pt idx="3">
                  <c:v>63.947945655000012</c:v>
                </c:pt>
                <c:pt idx="4">
                  <c:v>333.99175256700005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DACE-4957-BB52-7C20BC9F69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644544"/>
        <c:axId val="183536256"/>
      </c:lineChart>
      <c:catAx>
        <c:axId val="183491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183534720"/>
        <c:crosses val="autoZero"/>
        <c:auto val="1"/>
        <c:lblAlgn val="ctr"/>
        <c:lblOffset val="100"/>
        <c:noMultiLvlLbl val="0"/>
      </c:catAx>
      <c:valAx>
        <c:axId val="183534720"/>
        <c:scaling>
          <c:orientation val="minMax"/>
          <c:max val="1900"/>
          <c:min val="0"/>
        </c:scaling>
        <c:delete val="0"/>
        <c:axPos val="l"/>
        <c:majorGridlines/>
        <c:numFmt formatCode="_(* #,##0.0_);_(* \(#,##0.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183491968"/>
        <c:crosses val="autoZero"/>
        <c:crossBetween val="between"/>
      </c:valAx>
      <c:valAx>
        <c:axId val="183536256"/>
        <c:scaling>
          <c:orientation val="minMax"/>
          <c:max val="400"/>
        </c:scaling>
        <c:delete val="0"/>
        <c:axPos val="r"/>
        <c:numFmt formatCode="_(* #,##0.0_);_(* \(#,##0.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183644544"/>
        <c:crosses val="max"/>
        <c:crossBetween val="between"/>
      </c:valAx>
      <c:catAx>
        <c:axId val="183644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35362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3.2038103863215449E-2"/>
          <c:y val="0.9114203068003971"/>
          <c:w val="0.95675707203266269"/>
          <c:h val="7.4051109720071603E-2"/>
        </c:manualLayout>
      </c:layout>
      <c:overlay val="0"/>
      <c:txPr>
        <a:bodyPr/>
        <a:lstStyle/>
        <a:p>
          <a:pPr>
            <a:defRPr sz="1400" b="1" i="0" baseline="0">
              <a:solidFill>
                <a:schemeClr val="tx2"/>
              </a:solidFill>
              <a:latin typeface="GHEA Grapalat" pitchFamily="50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665049444577"/>
          <c:y val="0.12500518204455213"/>
          <c:w val="0.67887205387205385"/>
          <c:h val="0.531733694578506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0952225668761101"/>
                  <c:y val="6.241092940305541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83-433B-A168-A6CCFFFE9B6E}"/>
                </c:ext>
              </c:extLst>
            </c:dLbl>
            <c:dLbl>
              <c:idx val="1"/>
              <c:layout>
                <c:manualLayout>
                  <c:x val="0.23226424348471594"/>
                  <c:y val="3.8402315095228491E-2"/>
                </c:manualLayout>
              </c:layout>
              <c:tx>
                <c:rich>
                  <a:bodyPr/>
                  <a:lstStyle/>
                  <a:p>
                    <a:r>
                      <a:rPr lang="hy-AM"/>
                      <a:t>Պաշտոնական </a:t>
                    </a:r>
                    <a:r>
                      <a:rPr lang="hy-AM" smtClean="0"/>
                      <a:t>դրամաշնորհնե</a:t>
                    </a:r>
                    <a:r>
                      <a:rPr lang="en-US" smtClean="0"/>
                      <a:t>ր</a:t>
                    </a:r>
                    <a:r>
                      <a:rPr lang="hy-AM" smtClean="0"/>
                      <a:t>, </a:t>
                    </a:r>
                    <a:r>
                      <a:rPr lang="hy-AM"/>
                      <a:t>53.2, 3.4%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83-433B-A168-A6CCFFFE9B6E}"/>
                </c:ext>
              </c:extLst>
            </c:dLbl>
            <c:dLbl>
              <c:idx val="2"/>
              <c:layout>
                <c:manualLayout>
                  <c:x val="-0.16699952278692518"/>
                  <c:y val="-8.686021939565270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83-433B-A168-A6CCFFFE9B6E}"/>
                </c:ext>
              </c:extLst>
            </c:dLbl>
            <c:dLbl>
              <c:idx val="3"/>
              <c:layout>
                <c:manualLayout>
                  <c:x val="-8.7809326864445023E-2"/>
                  <c:y val="-9.816165287031429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83-433B-A168-A6CCFFFE9B6E}"/>
                </c:ext>
              </c:extLst>
            </c:dLbl>
            <c:dLbl>
              <c:idx val="4"/>
              <c:layout>
                <c:manualLayout>
                  <c:x val="4.6208807232429282E-3"/>
                  <c:y val="-0.1487717881418676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83-433B-A168-A6CCFFFE9B6E}"/>
                </c:ext>
              </c:extLst>
            </c:dLbl>
            <c:dLbl>
              <c:idx val="5"/>
              <c:layout>
                <c:manualLayout>
                  <c:x val="9.9160635223627364E-2"/>
                  <c:y val="-0.172295040043072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83-433B-A168-A6CCFFFE9B6E}"/>
                </c:ext>
              </c:extLst>
            </c:dLbl>
            <c:dLbl>
              <c:idx val="6"/>
              <c:layout>
                <c:manualLayout>
                  <c:x val="2.2615923009624023E-2"/>
                  <c:y val="-6.865011104381182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83-433B-A168-A6CCFFFE9B6E}"/>
                </c:ext>
              </c:extLst>
            </c:dLbl>
            <c:dLbl>
              <c:idx val="7"/>
              <c:layout>
                <c:manualLayout>
                  <c:x val="2.867838489885734E-2"/>
                  <c:y val="-7.01312335958004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83-433B-A168-A6CCFFFE9B6E}"/>
                </c:ext>
              </c:extLst>
            </c:dLbl>
            <c:dLbl>
              <c:idx val="8"/>
              <c:layout>
                <c:manualLayout>
                  <c:x val="3.9624327262122595E-2"/>
                  <c:y val="0.1509113668483760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40-4D33-A6CF-1E18A7D58BE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Հարկեր և տուրքեր</c:v>
                </c:pt>
                <c:pt idx="1">
                  <c:v>Պաշտոնական դրամաշնորհներ</c:v>
                </c:pt>
                <c:pt idx="2">
                  <c:v>Այլ եկամուտներ</c:v>
                </c:pt>
              </c:strCache>
            </c:strRef>
          </c:cat>
          <c:val>
            <c:numRef>
              <c:f>Sheet1!$B$2:$B$4</c:f>
              <c:numCache>
                <c:formatCode>#,##0.0</c:formatCode>
                <c:ptCount val="3"/>
                <c:pt idx="0">
                  <c:v>1385.205429091</c:v>
                </c:pt>
                <c:pt idx="1">
                  <c:v>53.203692569999994</c:v>
                </c:pt>
                <c:pt idx="2">
                  <c:v>122.246219162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383-433B-A168-A6CCFFFE9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540470319997874E-2"/>
          <c:y val="0.11538057742782153"/>
          <c:w val="0.74621212121212122"/>
          <c:h val="0.5854461320297048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2019թ. ստացված պաշտոնական դրամաշնորհներն ըստ դոնորների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0004732363000078"/>
                  <c:y val="-1.37960716995683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3891274954267083E-2"/>
                  <c:y val="-4.351507009491112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6427132214533788E-2"/>
                  <c:y val="-2.689206503215534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2393714043320342"/>
                  <c:y val="6.988443980047517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7149593043293831"/>
                  <c:y val="0.1760619969897127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9.6085924865452421E-2"/>
                  <c:y val="0.207465263524524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4929345952968E-2"/>
                  <c:y val="0.145768804965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4353999310692225"/>
                  <c:y val="0.187314500379395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8665897823378139"/>
                  <c:y val="0.2907900138075157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18426376627164029"/>
                  <c:y val="0.162827928499458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0.14414028738831888"/>
                  <c:y val="5.6399348185742189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3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Sheet1!$B$1:$L$1</c:f>
              <c:strCache>
                <c:ptCount val="11"/>
                <c:pt idx="0">
                  <c:v>Եվրոպական միություն</c:v>
                </c:pt>
                <c:pt idx="1">
                  <c:v>ՌԴ</c:v>
                </c:pt>
                <c:pt idx="2">
                  <c:v>ԱՄՆ</c:v>
                </c:pt>
                <c:pt idx="3">
                  <c:v>ՎԶԵԲ</c:v>
                </c:pt>
                <c:pt idx="4">
                  <c:v>ՀԲ</c:v>
                </c:pt>
                <c:pt idx="5">
                  <c:v>Գերմանիա</c:v>
                </c:pt>
                <c:pt idx="6">
                  <c:v>Գլոբալ հիմնադրամ</c:v>
                </c:pt>
                <c:pt idx="7">
                  <c:v>ԵՆԲ</c:v>
                </c:pt>
                <c:pt idx="8">
                  <c:v>ԱԶԲ</c:v>
                </c:pt>
                <c:pt idx="9">
                  <c:v>ՄԱԿ</c:v>
                </c:pt>
                <c:pt idx="10">
                  <c:v>Այլ դոնորներ</c:v>
                </c:pt>
              </c:strCache>
            </c:strRef>
          </c:cat>
          <c:val>
            <c:numRef>
              <c:f>Sheet1!$B$2:$L$2</c:f>
              <c:numCache>
                <c:formatCode>#,##0.0</c:formatCode>
                <c:ptCount val="11"/>
                <c:pt idx="0">
                  <c:v>40704.533519999997</c:v>
                </c:pt>
                <c:pt idx="1">
                  <c:v>6334</c:v>
                </c:pt>
                <c:pt idx="2">
                  <c:v>363.55324000000002</c:v>
                </c:pt>
                <c:pt idx="3">
                  <c:v>796.7755800000001</c:v>
                </c:pt>
                <c:pt idx="4">
                  <c:v>448.65181999999993</c:v>
                </c:pt>
                <c:pt idx="5">
                  <c:v>693.20756999999992</c:v>
                </c:pt>
                <c:pt idx="6">
                  <c:v>891.67691000000002</c:v>
                </c:pt>
                <c:pt idx="7">
                  <c:v>962.08600000000001</c:v>
                </c:pt>
                <c:pt idx="8">
                  <c:v>1025.08</c:v>
                </c:pt>
                <c:pt idx="9">
                  <c:v>360.26160999999996</c:v>
                </c:pt>
                <c:pt idx="10">
                  <c:v>623.86632999999995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383-433B-A168-A6CCFFFE9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36973408626952"/>
          <c:y val="0.27859212598425198"/>
          <c:w val="0.66283875500410938"/>
          <c:h val="0.5201136482939632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2020թ. ստացված այլ եկամուտների աղբյուրները, մլն դրամ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0202020202020204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58-4F70-AC45-81F7F0394F3A}"/>
                </c:ext>
              </c:extLst>
            </c:dLbl>
            <c:dLbl>
              <c:idx val="1"/>
              <c:layout>
                <c:manualLayout>
                  <c:x val="-6.7340067340067337E-3"/>
                  <c:y val="-6.284383202099737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58-4F70-AC45-81F7F0394F3A}"/>
                </c:ext>
              </c:extLst>
            </c:dLbl>
            <c:dLbl>
              <c:idx val="2"/>
              <c:layout>
                <c:manualLayout>
                  <c:x val="-0.12846019247594051"/>
                  <c:y val="-7.298320209973753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58-4F70-AC45-81F7F0394F3A}"/>
                </c:ext>
              </c:extLst>
            </c:dLbl>
            <c:dLbl>
              <c:idx val="3"/>
              <c:layout>
                <c:manualLayout>
                  <c:x val="7.6930459450144484E-2"/>
                  <c:y val="-2.333333333333333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58-4F70-AC45-81F7F0394F3A}"/>
                </c:ext>
              </c:extLst>
            </c:dLbl>
            <c:dLbl>
              <c:idx val="4"/>
              <c:layout>
                <c:manualLayout>
                  <c:x val="0.26830827964686232"/>
                  <c:y val="-8.716010498687665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58-4F70-AC45-81F7F0394F3A}"/>
                </c:ext>
              </c:extLst>
            </c:dLbl>
            <c:dLbl>
              <c:idx val="5"/>
              <c:layout>
                <c:manualLayout>
                  <c:x val="1.0316153662610355E-2"/>
                  <c:y val="2.173832020997375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58-4F70-AC45-81F7F0394F3A}"/>
                </c:ext>
              </c:extLst>
            </c:dLbl>
            <c:dLbl>
              <c:idx val="6"/>
              <c:layout>
                <c:manualLayout>
                  <c:x val="5.9980116121848406E-2"/>
                  <c:y val="-4.333333333333333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3E-44B8-B498-1DCBB48B228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Ապրանքներ և ծառայություններ</c:v>
                </c:pt>
                <c:pt idx="1">
                  <c:v>Տոկոսային եկամուտ</c:v>
                </c:pt>
                <c:pt idx="2">
                  <c:v>Իրավախախտումներ</c:v>
                </c:pt>
                <c:pt idx="3">
                  <c:v>Պետական գույքի վարձակալություն</c:v>
                </c:pt>
                <c:pt idx="4">
                  <c:v>Շահաբաժիններ</c:v>
                </c:pt>
                <c:pt idx="5">
                  <c:v>Այլ կատեգո-րիաներում չդասակարգված տրանսֆերտ.</c:v>
                </c:pt>
                <c:pt idx="6">
                  <c:v>Այլ եկամուտներ</c:v>
                </c:pt>
              </c:strCache>
            </c:strRef>
          </c:cat>
          <c:val>
            <c:numRef>
              <c:f>Sheet1!$B$2:$B$8</c:f>
              <c:numCache>
                <c:formatCode>_(* #,##0.0_);_(* \(#,##0.0\);_(* "-"??_);_(@_)</c:formatCode>
                <c:ptCount val="7"/>
                <c:pt idx="0">
                  <c:v>16376.432639999999</c:v>
                </c:pt>
                <c:pt idx="1">
                  <c:v>31666.064280000002</c:v>
                </c:pt>
                <c:pt idx="2">
                  <c:v>11540.883019999999</c:v>
                </c:pt>
                <c:pt idx="3">
                  <c:v>391.22513299999997</c:v>
                </c:pt>
                <c:pt idx="4">
                  <c:v>3563.5170400000002</c:v>
                </c:pt>
                <c:pt idx="5">
                  <c:v>54485.255033000001</c:v>
                </c:pt>
                <c:pt idx="6">
                  <c:v>4222.8420160000005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E58-4F70-AC45-81F7F0394F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Ապրանքներ և ծառայություններ</c:v>
                </c:pt>
                <c:pt idx="1">
                  <c:v>Տոկոսային եկամուտ</c:v>
                </c:pt>
                <c:pt idx="2">
                  <c:v>Իրավախախտումներ</c:v>
                </c:pt>
                <c:pt idx="3">
                  <c:v>Պետական գույքի վարձակալություն</c:v>
                </c:pt>
                <c:pt idx="4">
                  <c:v>Շահաբաժիններ</c:v>
                </c:pt>
                <c:pt idx="5">
                  <c:v>Այլ կատեգո-րիաներում չդասակարգված տրանսֆերտ.</c:v>
                </c:pt>
                <c:pt idx="6">
                  <c:v>Այլ եկամուտներ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0.13396269228006177</c:v>
                </c:pt>
                <c:pt idx="1">
                  <c:v>0.25903512188001748</c:v>
                </c:pt>
                <c:pt idx="2">
                  <c:v>9.440687081459824E-2</c:v>
                </c:pt>
                <c:pt idx="3">
                  <c:v>3.2003045630519715E-3</c:v>
                </c:pt>
                <c:pt idx="4">
                  <c:v>2.9150325175109484E-2</c:v>
                </c:pt>
                <c:pt idx="5">
                  <c:v>0.4457009419718449</c:v>
                </c:pt>
                <c:pt idx="6">
                  <c:v>3.4543743315316067E-2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3E-44B8-B498-1DCBB48B22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62345015861829"/>
          <c:y val="3.3735783027121616E-2"/>
          <c:w val="0.90870169874599005"/>
          <c:h val="0.767744311681323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Հարկեր և տուրքեր</c:v>
                </c:pt>
              </c:strCache>
            </c:strRef>
          </c:tx>
          <c:spPr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/>
            </a:sp3d>
          </c:spPr>
          <c:invertIfNegative val="0"/>
          <c:dLbls>
            <c:dLbl>
              <c:idx val="2"/>
              <c:layout>
                <c:manualLayout>
                  <c:x val="-1.6203703703703703E-2"/>
                  <c:y val="1.394700139470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23-4CEA-99E1-C4A53D6D95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Sheet1!$B$2:$F$2</c:f>
              <c:numCache>
                <c:formatCode>_(* #,##0.0_);_(* \(#,##0.0\);_(* "-"??_);_(@_)</c:formatCode>
                <c:ptCount val="5"/>
                <c:pt idx="0">
                  <c:v>1031.0324238999999</c:v>
                </c:pt>
                <c:pt idx="1">
                  <c:v>1141.3509606739999</c:v>
                </c:pt>
                <c:pt idx="2">
                  <c:v>1258.1211784</c:v>
                </c:pt>
                <c:pt idx="3">
                  <c:v>1464.3157574490001</c:v>
                </c:pt>
                <c:pt idx="4">
                  <c:v>1385.205429091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23-4CEA-99E1-C4A53D6D950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Պաշտոնական դրամաշնորհներ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127000" h="63500"/>
            </a:sp3d>
          </c:spPr>
          <c:invertIfNegative val="0"/>
          <c:dLbls>
            <c:dLbl>
              <c:idx val="0"/>
              <c:layout>
                <c:manualLayout>
                  <c:x val="5.5555373286672455E-2"/>
                  <c:y val="2.78918064112281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23-4CEA-99E1-C4A53D6D9507}"/>
                </c:ext>
              </c:extLst>
            </c:dLbl>
            <c:dLbl>
              <c:idx val="1"/>
              <c:layout>
                <c:manualLayout>
                  <c:x val="5.7870370370370371E-2"/>
                  <c:y val="5.57880055788005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23-4CEA-99E1-C4A53D6D9507}"/>
                </c:ext>
              </c:extLst>
            </c:dLbl>
            <c:dLbl>
              <c:idx val="2"/>
              <c:layout>
                <c:manualLayout>
                  <c:x val="5.5555555555555455E-2"/>
                  <c:y val="5.5785809200628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23-4CEA-99E1-C4A53D6D9507}"/>
                </c:ext>
              </c:extLst>
            </c:dLbl>
            <c:dLbl>
              <c:idx val="3"/>
              <c:layout>
                <c:manualLayout>
                  <c:x val="6.25E-2"/>
                  <c:y val="2.78940027894005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23-4CEA-99E1-C4A53D6D9507}"/>
                </c:ext>
              </c:extLst>
            </c:dLbl>
            <c:dLbl>
              <c:idx val="4"/>
              <c:layout>
                <c:manualLayout>
                  <c:x val="5.5555555555555455E-2"/>
                  <c:y val="5.57880055788005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23-4CEA-99E1-C4A53D6D95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Sheet1!$B$3:$F$3</c:f>
              <c:numCache>
                <c:formatCode>_(* #,##0.0_);_(* \(#,##0.0\);_(* "-"??_);_(@_)</c:formatCode>
                <c:ptCount val="5"/>
                <c:pt idx="0">
                  <c:v>31.421843039999999</c:v>
                </c:pt>
                <c:pt idx="1">
                  <c:v>14.640898912999999</c:v>
                </c:pt>
                <c:pt idx="2">
                  <c:v>11.239984420000001</c:v>
                </c:pt>
                <c:pt idx="3">
                  <c:v>12.3727214</c:v>
                </c:pt>
                <c:pt idx="4">
                  <c:v>53.203692569999994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823-4CEA-99E1-C4A53D6D950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Այլ եկամուտներ</c:v>
                </c:pt>
              </c:strCache>
            </c:strRef>
          </c:tx>
          <c:spPr>
            <a:scene3d>
              <a:camera prst="orthographicFront"/>
              <a:lightRig rig="glow" dir="t">
                <a:rot lat="0" lon="0" rev="4800000"/>
              </a:lightRig>
            </a:scene3d>
            <a:sp3d prstMaterial="matte">
              <a:bevelT w="127000" h="63500"/>
            </a:sp3d>
          </c:spPr>
          <c:invertIfNegative val="0"/>
          <c:dLbls>
            <c:dLbl>
              <c:idx val="3"/>
              <c:layout>
                <c:manualLayout>
                  <c:x val="-8.4875562720135613E-17"/>
                  <c:y val="-8.36820083682015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823-4CEA-99E1-C4A53D6D95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0" baseline="0"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Sheet1!$B$4:$F$4</c:f>
              <c:numCache>
                <c:formatCode>_(* #,##0.0_);_(* \(#,##0.0\);_(* "-"??_);_(@_)</c:formatCode>
                <c:ptCount val="5"/>
                <c:pt idx="0">
                  <c:v>59.996326178000004</c:v>
                </c:pt>
                <c:pt idx="1">
                  <c:v>65.151458844000004</c:v>
                </c:pt>
                <c:pt idx="2">
                  <c:v>72.329428109999995</c:v>
                </c:pt>
                <c:pt idx="3">
                  <c:v>88.800437975999998</c:v>
                </c:pt>
                <c:pt idx="4">
                  <c:v>122.24621916199999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823-4CEA-99E1-C4A53D6D9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188672"/>
        <c:axId val="202190208"/>
      </c:barChart>
      <c:catAx>
        <c:axId val="202188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202190208"/>
        <c:crosses val="autoZero"/>
        <c:auto val="1"/>
        <c:lblAlgn val="ctr"/>
        <c:lblOffset val="100"/>
        <c:noMultiLvlLbl val="0"/>
      </c:catAx>
      <c:valAx>
        <c:axId val="202190208"/>
        <c:scaling>
          <c:orientation val="minMax"/>
          <c:max val="1600"/>
          <c:min val="0"/>
        </c:scaling>
        <c:delete val="0"/>
        <c:axPos val="l"/>
        <c:majorGridlines/>
        <c:numFmt formatCode="_(* #,##0.0_);_(* \(#,##0.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2021886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1297389909594633E-2"/>
          <c:y val="0.90305467722046562"/>
          <c:w val="0.95675707203266269"/>
          <c:h val="8.4293439697990497E-2"/>
        </c:manualLayout>
      </c:layout>
      <c:overlay val="0"/>
      <c:txPr>
        <a:bodyPr/>
        <a:lstStyle/>
        <a:p>
          <a:pPr>
            <a:defRPr sz="1400" b="1" i="0" baseline="0">
              <a:solidFill>
                <a:schemeClr val="tx2"/>
              </a:solidFill>
              <a:latin typeface="GHEA Grapalat" pitchFamily="50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247010790318"/>
          <c:y val="3.4003847238965025E-2"/>
          <c:w val="0.86096456692913381"/>
          <c:h val="0.77282335958005488"/>
        </c:manualLayout>
      </c:layout>
      <c:line3D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Եկամուտներ / ՀՆԱ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dLbl>
              <c:idx val="0"/>
              <c:layout>
                <c:manualLayout>
                  <c:x val="-5.5413787562269001E-2"/>
                  <c:y val="-4.761942257217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D0-436F-B825-5EA81EEF92E0}"/>
                </c:ext>
              </c:extLst>
            </c:dLbl>
            <c:dLbl>
              <c:idx val="1"/>
              <c:layout>
                <c:manualLayout>
                  <c:x val="-3.4722222222222224E-2"/>
                  <c:y val="-6.349206349206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D0-436F-B825-5EA81EEF92E0}"/>
                </c:ext>
              </c:extLst>
            </c:dLbl>
            <c:dLbl>
              <c:idx val="2"/>
              <c:layout>
                <c:manualLayout>
                  <c:x val="-4.1666666666666664E-2"/>
                  <c:y val="-5.1587614048244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D0-436F-B825-5EA81EEF92E0}"/>
                </c:ext>
              </c:extLst>
            </c:dLbl>
            <c:dLbl>
              <c:idx val="3"/>
              <c:layout>
                <c:manualLayout>
                  <c:x val="-2.7777777777778092E-2"/>
                  <c:y val="-5.9523809523809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D0-436F-B825-5EA81EEF92E0}"/>
                </c:ext>
              </c:extLst>
            </c:dLbl>
            <c:dLbl>
              <c:idx val="4"/>
              <c:layout>
                <c:manualLayout>
                  <c:x val="-6.9444444444444822E-3"/>
                  <c:y val="-3.5714285714285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AD0-436F-B825-5EA81EEF92E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Sheet1!$B$2:$F$2</c:f>
              <c:numCache>
                <c:formatCode>0.0%</c:formatCode>
                <c:ptCount val="5"/>
                <c:pt idx="0">
                  <c:v>0.22150889683378319</c:v>
                </c:pt>
                <c:pt idx="1">
                  <c:v>0.21945274306072035</c:v>
                </c:pt>
                <c:pt idx="2">
                  <c:v>0.22298200796648154</c:v>
                </c:pt>
                <c:pt idx="3">
                  <c:v>0.23831352971811304</c:v>
                </c:pt>
                <c:pt idx="4">
                  <c:v>0.25238040584244287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9AD0-436F-B825-5EA81EEF92E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Հարկեր և տուրքեր / ՀՆԱ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dLbls>
            <c:dLbl>
              <c:idx val="0"/>
              <c:layout>
                <c:manualLayout>
                  <c:x val="-6.6373801489099576E-2"/>
                  <c:y val="5.888871391076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D0-436F-B825-5EA81EEF92E0}"/>
                </c:ext>
              </c:extLst>
            </c:dLbl>
            <c:dLbl>
              <c:idx val="1"/>
              <c:layout>
                <c:manualLayout>
                  <c:x val="-4.6296296296296523E-2"/>
                  <c:y val="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D0-436F-B825-5EA81EEF92E0}"/>
                </c:ext>
              </c:extLst>
            </c:dLbl>
            <c:dLbl>
              <c:idx val="2"/>
              <c:layout>
                <c:manualLayout>
                  <c:x val="-5.0925925925925923E-2"/>
                  <c:y val="5.555555555555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AD0-436F-B825-5EA81EEF92E0}"/>
                </c:ext>
              </c:extLst>
            </c:dLbl>
            <c:dLbl>
              <c:idx val="3"/>
              <c:layout>
                <c:manualLayout>
                  <c:x val="-4.1666666666666664E-2"/>
                  <c:y val="5.5555555555555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D0-436F-B825-5EA81EEF92E0}"/>
                </c:ext>
              </c:extLst>
            </c:dLbl>
            <c:dLbl>
              <c:idx val="4"/>
              <c:layout>
                <c:manualLayout>
                  <c:x val="-2.0171942792865369E-2"/>
                  <c:y val="4.7619160104986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AD0-436F-B825-5EA81EEF92E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>
                    <a:solidFill>
                      <a:srgbClr val="C00000"/>
                    </a:solidFill>
                    <a:latin typeface="GHEA Grapalat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strCache>
            </c:strRef>
          </c:cat>
          <c:val>
            <c:numRef>
              <c:f>Sheet1!$B$3:$F$3</c:f>
              <c:numCache>
                <c:formatCode>0.0%</c:formatCode>
                <c:ptCount val="5"/>
                <c:pt idx="0">
                  <c:v>0.20346806907869061</c:v>
                </c:pt>
                <c:pt idx="1">
                  <c:v>0.20511318805505613</c:v>
                </c:pt>
                <c:pt idx="2">
                  <c:v>0.20909320563240183</c:v>
                </c:pt>
                <c:pt idx="3">
                  <c:v>0.22291199448311311</c:v>
                </c:pt>
                <c:pt idx="4">
                  <c:v>0.22400763270690088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9AD0-436F-B825-5EA81EEF92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354048"/>
        <c:axId val="202355840"/>
        <c:axId val="202201728"/>
      </c:line3DChart>
      <c:catAx>
        <c:axId val="202354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202355840"/>
        <c:crosses val="autoZero"/>
        <c:auto val="1"/>
        <c:lblAlgn val="ctr"/>
        <c:lblOffset val="100"/>
        <c:noMultiLvlLbl val="0"/>
      </c:catAx>
      <c:valAx>
        <c:axId val="202355840"/>
        <c:scaling>
          <c:orientation val="minMax"/>
          <c:min val="0.2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solidFill>
                  <a:schemeClr val="tx2"/>
                </a:solidFill>
                <a:latin typeface="GHEA Grapalat" pitchFamily="50" charset="0"/>
              </a:defRPr>
            </a:pPr>
            <a:endParaRPr lang="en-US"/>
          </a:p>
        </c:txPr>
        <c:crossAx val="202354048"/>
        <c:crosses val="autoZero"/>
        <c:crossBetween val="between"/>
        <c:majorUnit val="1.0000000000000005E-2"/>
      </c:valAx>
      <c:serAx>
        <c:axId val="202201728"/>
        <c:scaling>
          <c:orientation val="minMax"/>
        </c:scaling>
        <c:delete val="1"/>
        <c:axPos val="b"/>
        <c:majorTickMark val="out"/>
        <c:minorTickMark val="none"/>
        <c:tickLblPos val="nextTo"/>
        <c:crossAx val="202355840"/>
        <c:crosses val="autoZero"/>
      </c:serAx>
    </c:plotArea>
    <c:legend>
      <c:legendPos val="b"/>
      <c:layout/>
      <c:overlay val="0"/>
      <c:txPr>
        <a:bodyPr/>
        <a:lstStyle/>
        <a:p>
          <a:pPr>
            <a:defRPr sz="1400" b="1" i="0" baseline="0">
              <a:solidFill>
                <a:schemeClr val="tx2"/>
              </a:solidFill>
              <a:latin typeface="GHEA Grapalat" pitchFamily="50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E52BBE-7C1B-461D-938D-92810226F5B0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2A3A5E-970E-4AE7-A82C-4695B8098D82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en-US" sz="2200" b="1" baseline="0" err="1">
              <a:latin typeface="GHEA Grapalat" pitchFamily="50" charset="0"/>
            </a:rPr>
            <a:t>ՊԱՐԶԵՑՎԱԾ</a:t>
          </a:r>
          <a:r>
            <a:rPr lang="en-US" sz="2200" b="1" baseline="0">
              <a:latin typeface="GHEA Grapalat" pitchFamily="50" charset="0"/>
            </a:rPr>
            <a:t> ՀԱՇՎԵՏՎՈՒԹՅՈՒՆ</a:t>
          </a:r>
        </a:p>
        <a:p>
          <a:pPr algn="ctr" rtl="0"/>
          <a:r>
            <a:rPr lang="en-US" sz="2000" b="1" baseline="0">
              <a:latin typeface="GHEA Grapalat" pitchFamily="50" charset="0"/>
            </a:rPr>
            <a:t>ՀՀ </a:t>
          </a:r>
          <a:r>
            <a:rPr lang="en-US" sz="2000" b="1" baseline="0" smtClean="0">
              <a:latin typeface="GHEA Grapalat" pitchFamily="50" charset="0"/>
            </a:rPr>
            <a:t>2020 </a:t>
          </a:r>
          <a:r>
            <a:rPr lang="en-US" sz="2000" b="1" baseline="0">
              <a:latin typeface="GHEA Grapalat" pitchFamily="50" charset="0"/>
            </a:rPr>
            <a:t>ԹՎԱԿԱՆԻ ՊԵՏԱԿԱՆ ԲՅՈՒՋԵԻ </a:t>
          </a:r>
          <a:r>
            <a:rPr lang="en-US" sz="2000" b="1" baseline="0" err="1">
              <a:latin typeface="GHEA Grapalat" pitchFamily="50" charset="0"/>
            </a:rPr>
            <a:t>ԿԱՏԱՐՄԱՆ</a:t>
          </a:r>
          <a:r>
            <a:rPr lang="en-US" sz="2000" b="1" baseline="0">
              <a:latin typeface="GHEA Grapalat" pitchFamily="50" charset="0"/>
            </a:rPr>
            <a:t> ՄԱՍԻՆ</a:t>
          </a:r>
          <a:endParaRPr lang="en-US" sz="2000">
            <a:latin typeface="GHEA Grapalat" pitchFamily="50" charset="0"/>
          </a:endParaRPr>
        </a:p>
      </dgm:t>
    </dgm:pt>
    <dgm:pt modelId="{12AD9CE0-D0C0-442A-8694-6361B9DF6626}" type="parTrans" cxnId="{FD0116BD-4197-4212-B959-946CBEB1C3F8}">
      <dgm:prSet/>
      <dgm:spPr/>
      <dgm:t>
        <a:bodyPr/>
        <a:lstStyle/>
        <a:p>
          <a:endParaRPr lang="en-US"/>
        </a:p>
      </dgm:t>
    </dgm:pt>
    <dgm:pt modelId="{34D59722-C1F1-4E27-999F-32517495BE75}" type="sibTrans" cxnId="{FD0116BD-4197-4212-B959-946CBEB1C3F8}">
      <dgm:prSet/>
      <dgm:spPr/>
      <dgm:t>
        <a:bodyPr/>
        <a:lstStyle/>
        <a:p>
          <a:endParaRPr lang="en-US"/>
        </a:p>
      </dgm:t>
    </dgm:pt>
    <dgm:pt modelId="{37DC2E10-198F-49F0-AF2D-3747E80F1CDC}" type="pres">
      <dgm:prSet presAssocID="{92E52BBE-7C1B-461D-938D-92810226F5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1DF4F1-1A37-4F60-A712-399666CCC820}" type="pres">
      <dgm:prSet presAssocID="{132A3A5E-970E-4AE7-A82C-4695B8098D82}" presName="parentText" presStyleLbl="node1" presStyleIdx="0" presStyleCnt="1" custLinFactNeighborX="14286" custLinFactNeighborY="13106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CEDFA81B-FDFB-4BDC-96DC-C1A1368AC993}" type="presOf" srcId="{132A3A5E-970E-4AE7-A82C-4695B8098D82}" destId="{4E1DF4F1-1A37-4F60-A712-399666CCC820}" srcOrd="0" destOrd="0" presId="urn:microsoft.com/office/officeart/2005/8/layout/vList2"/>
    <dgm:cxn modelId="{FD0116BD-4197-4212-B959-946CBEB1C3F8}" srcId="{92E52BBE-7C1B-461D-938D-92810226F5B0}" destId="{132A3A5E-970E-4AE7-A82C-4695B8098D82}" srcOrd="0" destOrd="0" parTransId="{12AD9CE0-D0C0-442A-8694-6361B9DF6626}" sibTransId="{34D59722-C1F1-4E27-999F-32517495BE75}"/>
    <dgm:cxn modelId="{4C266F3C-2AF5-4646-99D8-E0453D37DEAD}" type="presOf" srcId="{92E52BBE-7C1B-461D-938D-92810226F5B0}" destId="{37DC2E10-198F-49F0-AF2D-3747E80F1CDC}" srcOrd="0" destOrd="0" presId="urn:microsoft.com/office/officeart/2005/8/layout/vList2"/>
    <dgm:cxn modelId="{B66E1A20-A789-4D4B-87C3-FB9318EB6758}" type="presParOf" srcId="{37DC2E10-198F-49F0-AF2D-3747E80F1CDC}" destId="{4E1DF4F1-1A37-4F60-A712-399666CCC82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288FAA3-7DA4-49E0-B998-50483E7B62F0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A8D8D3-6531-48F4-B9E8-301C058E2950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en-US" sz="1900" b="1" baseline="0" dirty="0">
              <a:latin typeface="GHEA Grapalat" pitchFamily="50" charset="0"/>
            </a:rPr>
            <a:t>ՀՀ </a:t>
          </a:r>
          <a:r>
            <a:rPr lang="en-US" sz="1900" b="1" baseline="0" dirty="0" err="1">
              <a:latin typeface="GHEA Grapalat" pitchFamily="50" charset="0"/>
            </a:rPr>
            <a:t>պետական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en-US" sz="1900" b="1" baseline="0" dirty="0" err="1">
              <a:latin typeface="GHEA Grapalat" pitchFamily="50" charset="0"/>
            </a:rPr>
            <a:t>բյուջեի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en-US" sz="1900" b="1" baseline="0" err="1">
              <a:latin typeface="GHEA Grapalat" pitchFamily="50" charset="0"/>
            </a:rPr>
            <a:t>ցուցանիշները</a:t>
          </a:r>
          <a:r>
            <a:rPr lang="en-US" sz="1900" b="1" baseline="0">
              <a:latin typeface="GHEA Grapalat" pitchFamily="50" charset="0"/>
            </a:rPr>
            <a:t> </a:t>
          </a:r>
          <a:r>
            <a:rPr lang="hy-AM" sz="1900" b="1" baseline="0" smtClean="0">
              <a:latin typeface="GHEA Grapalat" pitchFamily="50" charset="0"/>
            </a:rPr>
            <a:t>201</a:t>
          </a:r>
          <a:r>
            <a:rPr lang="en-US" sz="1900" b="1" baseline="0" smtClean="0">
              <a:latin typeface="GHEA Grapalat" pitchFamily="50" charset="0"/>
            </a:rPr>
            <a:t>6</a:t>
          </a:r>
          <a:r>
            <a:rPr lang="hy-AM" sz="1900" b="1" baseline="0" smtClean="0">
              <a:latin typeface="GHEA Grapalat" pitchFamily="50" charset="0"/>
            </a:rPr>
            <a:t>-20</a:t>
          </a:r>
          <a:r>
            <a:rPr lang="en-US" sz="1900" b="1" baseline="0" smtClean="0">
              <a:latin typeface="GHEA Grapalat" pitchFamily="50" charset="0"/>
            </a:rPr>
            <a:t>20</a:t>
          </a:r>
          <a:r>
            <a:rPr lang="hy-AM" sz="1900" b="1" baseline="0" smtClean="0">
              <a:latin typeface="GHEA Grapalat" pitchFamily="50" charset="0"/>
            </a:rPr>
            <a:t>թթ</a:t>
          </a:r>
          <a:r>
            <a:rPr lang="hy-AM" sz="1900" b="1" baseline="0" dirty="0">
              <a:latin typeface="GHEA Grapalat" pitchFamily="50" charset="0"/>
            </a:rPr>
            <a:t>.</a:t>
          </a:r>
          <a:r>
            <a:rPr lang="en-US" sz="1900" b="1" baseline="0" dirty="0">
              <a:latin typeface="GHEA Grapalat" pitchFamily="50" charset="0"/>
            </a:rPr>
            <a:t>*</a:t>
          </a:r>
          <a:endParaRPr lang="en-US" sz="1900" dirty="0">
            <a:latin typeface="GHEA Grapalat" pitchFamily="50" charset="0"/>
          </a:endParaRPr>
        </a:p>
      </dgm:t>
    </dgm:pt>
    <dgm:pt modelId="{602CEAA8-A6CA-49D9-B264-D7E2DF101E9E}" type="parTrans" cxnId="{17D20F4D-85A2-4771-980F-F7BAD543F195}">
      <dgm:prSet/>
      <dgm:spPr/>
      <dgm:t>
        <a:bodyPr/>
        <a:lstStyle/>
        <a:p>
          <a:endParaRPr lang="en-US"/>
        </a:p>
      </dgm:t>
    </dgm:pt>
    <dgm:pt modelId="{C0E6C079-3A79-46B2-BC0F-33263619A84B}" type="sibTrans" cxnId="{17D20F4D-85A2-4771-980F-F7BAD543F195}">
      <dgm:prSet/>
      <dgm:spPr/>
      <dgm:t>
        <a:bodyPr/>
        <a:lstStyle/>
        <a:p>
          <a:endParaRPr lang="en-US"/>
        </a:p>
      </dgm:t>
    </dgm:pt>
    <dgm:pt modelId="{AEBE5D7B-FD28-4E1B-8436-EE3D9FB0F6E5}" type="pres">
      <dgm:prSet presAssocID="{2288FAA3-7DA4-49E0-B998-50483E7B62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7609A9-0D2B-4857-8EBF-D2FAC1FEAC01}" type="pres">
      <dgm:prSet presAssocID="{69A8D8D3-6531-48F4-B9E8-301C058E2950}" presName="parentText" presStyleLbl="node1" presStyleIdx="0" presStyleCnt="1" custScaleY="325959" custLinFactNeighborX="867" custLinFactNeighborY="-1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A92EC5-5ED9-4B86-8538-FAEFA001F992}" type="presOf" srcId="{69A8D8D3-6531-48F4-B9E8-301C058E2950}" destId="{D97609A9-0D2B-4857-8EBF-D2FAC1FEAC01}" srcOrd="0" destOrd="0" presId="urn:microsoft.com/office/officeart/2005/8/layout/vList2"/>
    <dgm:cxn modelId="{1C9154F0-40C6-4A18-B4AD-7EEDA4F672C2}" type="presOf" srcId="{2288FAA3-7DA4-49E0-B998-50483E7B62F0}" destId="{AEBE5D7B-FD28-4E1B-8436-EE3D9FB0F6E5}" srcOrd="0" destOrd="0" presId="urn:microsoft.com/office/officeart/2005/8/layout/vList2"/>
    <dgm:cxn modelId="{17D20F4D-85A2-4771-980F-F7BAD543F195}" srcId="{2288FAA3-7DA4-49E0-B998-50483E7B62F0}" destId="{69A8D8D3-6531-48F4-B9E8-301C058E2950}" srcOrd="0" destOrd="0" parTransId="{602CEAA8-A6CA-49D9-B264-D7E2DF101E9E}" sibTransId="{C0E6C079-3A79-46B2-BC0F-33263619A84B}"/>
    <dgm:cxn modelId="{1AF27D88-B284-4A06-9A4A-3F3002412245}" type="presParOf" srcId="{AEBE5D7B-FD28-4E1B-8436-EE3D9FB0F6E5}" destId="{D97609A9-0D2B-4857-8EBF-D2FAC1FEAC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288FAA3-7DA4-49E0-B998-50483E7B62F0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A8D8D3-6531-48F4-B9E8-301C058E2950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en-US" sz="1900" b="1" baseline="0" dirty="0">
              <a:latin typeface="GHEA Grapalat" pitchFamily="50" charset="0"/>
            </a:rPr>
            <a:t>ՀՀ </a:t>
          </a:r>
          <a:r>
            <a:rPr lang="en-US" sz="1900" b="1" baseline="0" dirty="0" err="1">
              <a:latin typeface="GHEA Grapalat" pitchFamily="50" charset="0"/>
            </a:rPr>
            <a:t>պետական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en-US" sz="1900" b="1" baseline="0" dirty="0" err="1">
              <a:latin typeface="GHEA Grapalat" pitchFamily="50" charset="0"/>
            </a:rPr>
            <a:t>բյուջեի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en-US" sz="1900" b="1" baseline="0" dirty="0" err="1">
              <a:latin typeface="GHEA Grapalat" pitchFamily="50" charset="0"/>
            </a:rPr>
            <a:t>ցուցանիշները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hy-AM" sz="1900" b="1" baseline="0" dirty="0">
              <a:latin typeface="GHEA Grapalat" pitchFamily="50" charset="0"/>
            </a:rPr>
            <a:t>2015-2019թթ.</a:t>
          </a:r>
          <a:r>
            <a:rPr lang="en-US" sz="1900" b="1" baseline="0" dirty="0">
              <a:latin typeface="GHEA Grapalat" pitchFamily="50" charset="0"/>
            </a:rPr>
            <a:t>, </a:t>
          </a:r>
          <a:r>
            <a:rPr lang="en-US" sz="1900" b="1" baseline="0" dirty="0" err="1">
              <a:latin typeface="GHEA Grapalat" pitchFamily="50" charset="0"/>
            </a:rPr>
            <a:t>մլրդ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en-US" sz="1900" b="1" baseline="0" dirty="0" err="1">
              <a:latin typeface="GHEA Grapalat" pitchFamily="50" charset="0"/>
            </a:rPr>
            <a:t>դրամ</a:t>
          </a:r>
          <a:endParaRPr lang="en-US" sz="1900" dirty="0">
            <a:latin typeface="GHEA Grapalat" pitchFamily="50" charset="0"/>
          </a:endParaRPr>
        </a:p>
      </dgm:t>
    </dgm:pt>
    <dgm:pt modelId="{602CEAA8-A6CA-49D9-B264-D7E2DF101E9E}" type="parTrans" cxnId="{17D20F4D-85A2-4771-980F-F7BAD543F195}">
      <dgm:prSet/>
      <dgm:spPr/>
      <dgm:t>
        <a:bodyPr/>
        <a:lstStyle/>
        <a:p>
          <a:endParaRPr lang="en-US"/>
        </a:p>
      </dgm:t>
    </dgm:pt>
    <dgm:pt modelId="{C0E6C079-3A79-46B2-BC0F-33263619A84B}" type="sibTrans" cxnId="{17D20F4D-85A2-4771-980F-F7BAD543F195}">
      <dgm:prSet/>
      <dgm:spPr/>
      <dgm:t>
        <a:bodyPr/>
        <a:lstStyle/>
        <a:p>
          <a:endParaRPr lang="en-US"/>
        </a:p>
      </dgm:t>
    </dgm:pt>
    <dgm:pt modelId="{AEBE5D7B-FD28-4E1B-8436-EE3D9FB0F6E5}" type="pres">
      <dgm:prSet presAssocID="{2288FAA3-7DA4-49E0-B998-50483E7B62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7609A9-0D2B-4857-8EBF-D2FAC1FEAC01}" type="pres">
      <dgm:prSet presAssocID="{69A8D8D3-6531-48F4-B9E8-301C058E2950}" presName="parentText" presStyleLbl="node1" presStyleIdx="0" presStyleCnt="1" custScaleY="325959" custLinFactNeighborX="867" custLinFactNeighborY="-1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9D651F-CC85-4E60-A6B2-F57E17A1B0C4}" type="presOf" srcId="{69A8D8D3-6531-48F4-B9E8-301C058E2950}" destId="{D97609A9-0D2B-4857-8EBF-D2FAC1FEAC01}" srcOrd="0" destOrd="0" presId="urn:microsoft.com/office/officeart/2005/8/layout/vList2"/>
    <dgm:cxn modelId="{17D20F4D-85A2-4771-980F-F7BAD543F195}" srcId="{2288FAA3-7DA4-49E0-B998-50483E7B62F0}" destId="{69A8D8D3-6531-48F4-B9E8-301C058E2950}" srcOrd="0" destOrd="0" parTransId="{602CEAA8-A6CA-49D9-B264-D7E2DF101E9E}" sibTransId="{C0E6C079-3A79-46B2-BC0F-33263619A84B}"/>
    <dgm:cxn modelId="{7CE4FED1-00EC-4FDB-BD42-1D6AC4BA7E90}" type="presOf" srcId="{2288FAA3-7DA4-49E0-B998-50483E7B62F0}" destId="{AEBE5D7B-FD28-4E1B-8436-EE3D9FB0F6E5}" srcOrd="0" destOrd="0" presId="urn:microsoft.com/office/officeart/2005/8/layout/vList2"/>
    <dgm:cxn modelId="{228FDA25-0523-4DA2-836B-72053A2C5000}" type="presParOf" srcId="{AEBE5D7B-FD28-4E1B-8436-EE3D9FB0F6E5}" destId="{D97609A9-0D2B-4857-8EBF-D2FAC1FEAC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54E9DBA-345C-429F-BD37-A4340A5C7EA6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63334A-F8EA-4144-B026-D7BAA7CC15F6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en-US" sz="1900" b="1" baseline="0">
              <a:latin typeface="GHEA Grapalat" pitchFamily="50" charset="0"/>
            </a:rPr>
            <a:t>Պետական բյուջեի եկամուտները</a:t>
          </a:r>
          <a:endParaRPr lang="en-US" sz="1900">
            <a:latin typeface="GHEA Grapalat" pitchFamily="50" charset="0"/>
          </a:endParaRPr>
        </a:p>
      </dgm:t>
    </dgm:pt>
    <dgm:pt modelId="{8E6E17E9-AB76-4968-A328-785EBCFF01DF}" type="parTrans" cxnId="{CDE842D5-17B9-4C72-9110-80758025B5C4}">
      <dgm:prSet/>
      <dgm:spPr/>
      <dgm:t>
        <a:bodyPr/>
        <a:lstStyle/>
        <a:p>
          <a:endParaRPr lang="en-US"/>
        </a:p>
      </dgm:t>
    </dgm:pt>
    <dgm:pt modelId="{AF7A31E8-79B3-4F91-AAF1-505DA7C97A45}" type="sibTrans" cxnId="{CDE842D5-17B9-4C72-9110-80758025B5C4}">
      <dgm:prSet/>
      <dgm:spPr/>
      <dgm:t>
        <a:bodyPr/>
        <a:lstStyle/>
        <a:p>
          <a:endParaRPr lang="en-US"/>
        </a:p>
      </dgm:t>
    </dgm:pt>
    <dgm:pt modelId="{11B6AAAE-B47D-4306-A776-4DA81BF6E751}" type="pres">
      <dgm:prSet presAssocID="{E54E9DBA-345C-429F-BD37-A4340A5C7E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B68DAF-2F63-4DE7-9295-90C3EE469349}" type="pres">
      <dgm:prSet presAssocID="{3963334A-F8EA-4144-B026-D7BAA7CC15F6}" presName="parentText" presStyleLbl="node1" presStyleIdx="0" presStyleCnt="1" custLinFactNeighborX="867" custLinFactNeighborY="-4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E30D08-E07A-4BE9-BDFB-5D68C8E330EB}" type="presOf" srcId="{3963334A-F8EA-4144-B026-D7BAA7CC15F6}" destId="{8BB68DAF-2F63-4DE7-9295-90C3EE469349}" srcOrd="0" destOrd="0" presId="urn:microsoft.com/office/officeart/2005/8/layout/vList2"/>
    <dgm:cxn modelId="{E1F30E86-8EC5-4EA2-BA41-67D6C43AC956}" type="presOf" srcId="{E54E9DBA-345C-429F-BD37-A4340A5C7EA6}" destId="{11B6AAAE-B47D-4306-A776-4DA81BF6E751}" srcOrd="0" destOrd="0" presId="urn:microsoft.com/office/officeart/2005/8/layout/vList2"/>
    <dgm:cxn modelId="{CDE842D5-17B9-4C72-9110-80758025B5C4}" srcId="{E54E9DBA-345C-429F-BD37-A4340A5C7EA6}" destId="{3963334A-F8EA-4144-B026-D7BAA7CC15F6}" srcOrd="0" destOrd="0" parTransId="{8E6E17E9-AB76-4968-A328-785EBCFF01DF}" sibTransId="{AF7A31E8-79B3-4F91-AAF1-505DA7C97A45}"/>
    <dgm:cxn modelId="{C30A190D-E963-4BF9-B2AE-2047F73544D6}" type="presParOf" srcId="{11B6AAAE-B47D-4306-A776-4DA81BF6E751}" destId="{8BB68DAF-2F63-4DE7-9295-90C3EE4693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0D912BE-8297-413F-A37F-9CFB7D717F7F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22F6C0-FDB1-49D4-9141-CF3073774FC9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hy-AM" sz="1900" b="1">
              <a:latin typeface="GHEA Grapalat" pitchFamily="50" charset="0"/>
            </a:rPr>
            <a:t>ՀՀ </a:t>
          </a:r>
          <a:r>
            <a:rPr lang="hy-AM" sz="1900" b="1" smtClean="0">
              <a:latin typeface="GHEA Grapalat" pitchFamily="50" charset="0"/>
            </a:rPr>
            <a:t>20</a:t>
          </a:r>
          <a:r>
            <a:rPr lang="en-US" sz="1900" b="1" smtClean="0">
              <a:latin typeface="GHEA Grapalat" pitchFamily="50" charset="0"/>
            </a:rPr>
            <a:t>20</a:t>
          </a:r>
          <a:r>
            <a:rPr lang="hy-AM" sz="1900" b="1" smtClean="0">
              <a:latin typeface="GHEA Grapalat" pitchFamily="50" charset="0"/>
            </a:rPr>
            <a:t>թ</a:t>
          </a:r>
          <a:r>
            <a:rPr lang="hy-AM" sz="1900" b="1">
              <a:latin typeface="GHEA Grapalat" pitchFamily="50" charset="0"/>
            </a:rPr>
            <a:t>. պետական բյուջեի փաստացի հարկային եկամուտների կառուցվածքը</a:t>
          </a:r>
          <a:endParaRPr lang="en-US" sz="1900">
            <a:latin typeface="GHEA Grapalat" pitchFamily="50" charset="0"/>
          </a:endParaRPr>
        </a:p>
      </dgm:t>
    </dgm:pt>
    <dgm:pt modelId="{5C4A9CAA-B80F-48DA-BE1F-021203BB30A6}" type="parTrans" cxnId="{47D4F757-DD84-4039-AEEA-C60218E3FB2F}">
      <dgm:prSet/>
      <dgm:spPr/>
      <dgm:t>
        <a:bodyPr/>
        <a:lstStyle/>
        <a:p>
          <a:endParaRPr lang="en-US" sz="1900"/>
        </a:p>
      </dgm:t>
    </dgm:pt>
    <dgm:pt modelId="{D0BE97EE-D91B-4391-BA8B-0E52E1711E5E}" type="sibTrans" cxnId="{47D4F757-DD84-4039-AEEA-C60218E3FB2F}">
      <dgm:prSet/>
      <dgm:spPr/>
      <dgm:t>
        <a:bodyPr/>
        <a:lstStyle/>
        <a:p>
          <a:endParaRPr lang="en-US" sz="1900"/>
        </a:p>
      </dgm:t>
    </dgm:pt>
    <dgm:pt modelId="{53A61380-1EE2-4D48-9FA2-1B87D7C2DEA0}" type="pres">
      <dgm:prSet presAssocID="{F0D912BE-8297-413F-A37F-9CFB7D717F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C3B536-4DBE-472E-9B9E-8D63C4E51BD6}" type="pres">
      <dgm:prSet presAssocID="{5122F6C0-FDB1-49D4-9141-CF3073774FC9}" presName="parentText" presStyleLbl="node1" presStyleIdx="0" presStyleCnt="1" custScaleY="63602" custLinFactNeighborX="1020" custLinFactNeighborY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D4F757-DD84-4039-AEEA-C60218E3FB2F}" srcId="{F0D912BE-8297-413F-A37F-9CFB7D717F7F}" destId="{5122F6C0-FDB1-49D4-9141-CF3073774FC9}" srcOrd="0" destOrd="0" parTransId="{5C4A9CAA-B80F-48DA-BE1F-021203BB30A6}" sibTransId="{D0BE97EE-D91B-4391-BA8B-0E52E1711E5E}"/>
    <dgm:cxn modelId="{61620523-9E0C-4CA2-A90D-52320E371F24}" type="presOf" srcId="{F0D912BE-8297-413F-A37F-9CFB7D717F7F}" destId="{53A61380-1EE2-4D48-9FA2-1B87D7C2DEA0}" srcOrd="0" destOrd="0" presId="urn:microsoft.com/office/officeart/2005/8/layout/vList2"/>
    <dgm:cxn modelId="{4A4D8D4B-DE5F-461B-8FE0-B868AB89EADD}" type="presOf" srcId="{5122F6C0-FDB1-49D4-9141-CF3073774FC9}" destId="{C3C3B536-4DBE-472E-9B9E-8D63C4E51BD6}" srcOrd="0" destOrd="0" presId="urn:microsoft.com/office/officeart/2005/8/layout/vList2"/>
    <dgm:cxn modelId="{DC27DD32-EDA1-49F5-AA7D-AA6C21C8B183}" type="presParOf" srcId="{53A61380-1EE2-4D48-9FA2-1B87D7C2DEA0}" destId="{C3C3B536-4DBE-472E-9B9E-8D63C4E51B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54E9DBA-345C-429F-BD37-A4340A5C7EA6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63334A-F8EA-4144-B026-D7BAA7CC15F6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hy-AM" sz="1900" b="1" smtClean="0">
              <a:latin typeface="GHEA Grapalat" pitchFamily="50" charset="0"/>
            </a:rPr>
            <a:t>20</a:t>
          </a:r>
          <a:r>
            <a:rPr lang="en-US" sz="1900" b="1" smtClean="0">
              <a:latin typeface="GHEA Grapalat" pitchFamily="50" charset="0"/>
            </a:rPr>
            <a:t>20</a:t>
          </a:r>
          <a:r>
            <a:rPr lang="hy-AM" sz="1900" b="1" smtClean="0">
              <a:latin typeface="GHEA Grapalat" pitchFamily="50" charset="0"/>
            </a:rPr>
            <a:t>թ</a:t>
          </a:r>
          <a:r>
            <a:rPr lang="hy-AM" sz="1900" b="1" dirty="0">
              <a:latin typeface="GHEA Grapalat" pitchFamily="50" charset="0"/>
            </a:rPr>
            <a:t>. ստացված պաշտոնական դրամաշնորհներն ըստ դոնորների</a:t>
          </a:r>
          <a:r>
            <a:rPr lang="en-US" sz="1900" b="1" dirty="0">
              <a:latin typeface="GHEA Grapalat" pitchFamily="50" charset="0"/>
            </a:rPr>
            <a:t>, </a:t>
          </a:r>
          <a:r>
            <a:rPr lang="en-US" sz="1900" b="1" dirty="0" err="1">
              <a:latin typeface="GHEA Grapalat" pitchFamily="50" charset="0"/>
            </a:rPr>
            <a:t>մլն</a:t>
          </a:r>
          <a:r>
            <a:rPr lang="en-US" sz="1900" b="1" dirty="0">
              <a:latin typeface="GHEA Grapalat" pitchFamily="50" charset="0"/>
            </a:rPr>
            <a:t> </a:t>
          </a:r>
          <a:r>
            <a:rPr lang="en-US" sz="1900" b="1" dirty="0" err="1">
              <a:latin typeface="GHEA Grapalat" pitchFamily="50" charset="0"/>
            </a:rPr>
            <a:t>դրամ</a:t>
          </a:r>
          <a:r>
            <a:rPr lang="en-US" sz="1900" b="1" dirty="0">
              <a:latin typeface="GHEA Grapalat" pitchFamily="50" charset="0"/>
            </a:rPr>
            <a:t> և </a:t>
          </a:r>
          <a:r>
            <a:rPr lang="en-US" sz="1900" b="1" dirty="0" err="1">
              <a:latin typeface="GHEA Grapalat" pitchFamily="50" charset="0"/>
            </a:rPr>
            <a:t>կշիռն</a:t>
          </a:r>
          <a:r>
            <a:rPr lang="en-US" sz="1900" b="1" dirty="0">
              <a:latin typeface="GHEA Grapalat" pitchFamily="50" charset="0"/>
            </a:rPr>
            <a:t> </a:t>
          </a:r>
          <a:r>
            <a:rPr lang="en-US" sz="1900" b="1" dirty="0" err="1">
              <a:latin typeface="GHEA Grapalat" pitchFamily="50" charset="0"/>
            </a:rPr>
            <a:t>ընդհանուր</a:t>
          </a:r>
          <a:r>
            <a:rPr lang="en-US" sz="1900" b="1" dirty="0">
              <a:latin typeface="GHEA Grapalat" pitchFamily="50" charset="0"/>
            </a:rPr>
            <a:t> </a:t>
          </a:r>
          <a:r>
            <a:rPr lang="en-US" sz="1900" b="1" dirty="0" err="1">
              <a:latin typeface="GHEA Grapalat" pitchFamily="50" charset="0"/>
            </a:rPr>
            <a:t>դրամաշնորհներում</a:t>
          </a:r>
          <a:endParaRPr lang="en-US" sz="1900" b="1" dirty="0">
            <a:latin typeface="GHEA Grapalat" pitchFamily="50" charset="0"/>
          </a:endParaRPr>
        </a:p>
      </dgm:t>
    </dgm:pt>
    <dgm:pt modelId="{8E6E17E9-AB76-4968-A328-785EBCFF01DF}" type="parTrans" cxnId="{CDE842D5-17B9-4C72-9110-80758025B5C4}">
      <dgm:prSet/>
      <dgm:spPr/>
      <dgm:t>
        <a:bodyPr/>
        <a:lstStyle/>
        <a:p>
          <a:endParaRPr lang="en-US" sz="1900"/>
        </a:p>
      </dgm:t>
    </dgm:pt>
    <dgm:pt modelId="{AF7A31E8-79B3-4F91-AAF1-505DA7C97A45}" type="sibTrans" cxnId="{CDE842D5-17B9-4C72-9110-80758025B5C4}">
      <dgm:prSet/>
      <dgm:spPr/>
      <dgm:t>
        <a:bodyPr/>
        <a:lstStyle/>
        <a:p>
          <a:endParaRPr lang="en-US" sz="1900"/>
        </a:p>
      </dgm:t>
    </dgm:pt>
    <dgm:pt modelId="{11B6AAAE-B47D-4306-A776-4DA81BF6E751}" type="pres">
      <dgm:prSet presAssocID="{E54E9DBA-345C-429F-BD37-A4340A5C7E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B68DAF-2F63-4DE7-9295-90C3EE469349}" type="pres">
      <dgm:prSet presAssocID="{3963334A-F8EA-4144-B026-D7BAA7CC15F6}" presName="parentText" presStyleLbl="node1" presStyleIdx="0" presStyleCnt="1" custScaleY="434612" custLinFactY="-100000" custLinFactNeighborX="1010" custLinFactNeighborY="-11773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ACA01D-01CA-46C7-99AE-5C22B860E8CF}" type="presOf" srcId="{3963334A-F8EA-4144-B026-D7BAA7CC15F6}" destId="{8BB68DAF-2F63-4DE7-9295-90C3EE469349}" srcOrd="0" destOrd="0" presId="urn:microsoft.com/office/officeart/2005/8/layout/vList2"/>
    <dgm:cxn modelId="{59E1FA3D-2E05-48A5-8C33-DCA573A88C95}" type="presOf" srcId="{E54E9DBA-345C-429F-BD37-A4340A5C7EA6}" destId="{11B6AAAE-B47D-4306-A776-4DA81BF6E751}" srcOrd="0" destOrd="0" presId="urn:microsoft.com/office/officeart/2005/8/layout/vList2"/>
    <dgm:cxn modelId="{CDE842D5-17B9-4C72-9110-80758025B5C4}" srcId="{E54E9DBA-345C-429F-BD37-A4340A5C7EA6}" destId="{3963334A-F8EA-4144-B026-D7BAA7CC15F6}" srcOrd="0" destOrd="0" parTransId="{8E6E17E9-AB76-4968-A328-785EBCFF01DF}" sibTransId="{AF7A31E8-79B3-4F91-AAF1-505DA7C97A45}"/>
    <dgm:cxn modelId="{CD18867E-C0D8-444A-88E1-2BDC70D7DA9F}" type="presParOf" srcId="{11B6AAAE-B47D-4306-A776-4DA81BF6E751}" destId="{8BB68DAF-2F63-4DE7-9295-90C3EE4693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54E9DBA-345C-429F-BD37-A4340A5C7EA6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63334A-F8EA-4144-B026-D7BAA7CC15F6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hy-AM" sz="1900" b="1" baseline="0" smtClean="0">
              <a:latin typeface="GHEA Grapalat" pitchFamily="50" charset="0"/>
            </a:rPr>
            <a:t>20</a:t>
          </a:r>
          <a:r>
            <a:rPr lang="en-US" sz="1900" b="1" baseline="0" smtClean="0">
              <a:latin typeface="GHEA Grapalat" pitchFamily="50" charset="0"/>
            </a:rPr>
            <a:t>20</a:t>
          </a:r>
          <a:r>
            <a:rPr lang="hy-AM" sz="1900" b="1" baseline="0" smtClean="0">
              <a:latin typeface="GHEA Grapalat" pitchFamily="50" charset="0"/>
            </a:rPr>
            <a:t>թ</a:t>
          </a:r>
          <a:r>
            <a:rPr lang="hy-AM" sz="1900" b="1" baseline="0" dirty="0">
              <a:latin typeface="GHEA Grapalat" pitchFamily="50" charset="0"/>
            </a:rPr>
            <a:t>. ստացված այլ եկամուտների աղբյուրները,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hy-AM" sz="1900" b="1" baseline="0" dirty="0">
              <a:latin typeface="GHEA Grapalat" pitchFamily="50" charset="0"/>
            </a:rPr>
            <a:t>մլն դրամ</a:t>
          </a:r>
          <a:r>
            <a:rPr lang="en-US" sz="1900" b="1" baseline="0" dirty="0">
              <a:latin typeface="GHEA Grapalat" pitchFamily="50" charset="0"/>
            </a:rPr>
            <a:t> և </a:t>
          </a:r>
          <a:r>
            <a:rPr lang="en-US" sz="1900" b="1" baseline="0" dirty="0" err="1">
              <a:latin typeface="GHEA Grapalat" pitchFamily="50" charset="0"/>
            </a:rPr>
            <a:t>կշիռն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en-US" sz="1900" b="1" baseline="0" dirty="0" err="1">
              <a:latin typeface="GHEA Grapalat" pitchFamily="50" charset="0"/>
            </a:rPr>
            <a:t>այլ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en-US" sz="1900" b="1" baseline="0" dirty="0" err="1">
              <a:latin typeface="GHEA Grapalat" pitchFamily="50" charset="0"/>
            </a:rPr>
            <a:t>եկամուտներում</a:t>
          </a:r>
          <a:endParaRPr lang="en-US" sz="1900" b="1" dirty="0">
            <a:latin typeface="GHEA Grapalat" pitchFamily="50" charset="0"/>
          </a:endParaRPr>
        </a:p>
      </dgm:t>
    </dgm:pt>
    <dgm:pt modelId="{8E6E17E9-AB76-4968-A328-785EBCFF01DF}" type="parTrans" cxnId="{CDE842D5-17B9-4C72-9110-80758025B5C4}">
      <dgm:prSet/>
      <dgm:spPr/>
      <dgm:t>
        <a:bodyPr/>
        <a:lstStyle/>
        <a:p>
          <a:endParaRPr lang="en-US" sz="1900">
            <a:latin typeface="GHEA Grapalat" pitchFamily="50" charset="0"/>
          </a:endParaRPr>
        </a:p>
      </dgm:t>
    </dgm:pt>
    <dgm:pt modelId="{AF7A31E8-79B3-4F91-AAF1-505DA7C97A45}" type="sibTrans" cxnId="{CDE842D5-17B9-4C72-9110-80758025B5C4}">
      <dgm:prSet/>
      <dgm:spPr/>
      <dgm:t>
        <a:bodyPr/>
        <a:lstStyle/>
        <a:p>
          <a:endParaRPr lang="en-US" sz="1900">
            <a:latin typeface="GHEA Grapalat" pitchFamily="50" charset="0"/>
          </a:endParaRPr>
        </a:p>
      </dgm:t>
    </dgm:pt>
    <dgm:pt modelId="{11B6AAAE-B47D-4306-A776-4DA81BF6E751}" type="pres">
      <dgm:prSet presAssocID="{E54E9DBA-345C-429F-BD37-A4340A5C7E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B68DAF-2F63-4DE7-9295-90C3EE469349}" type="pres">
      <dgm:prSet presAssocID="{3963334A-F8EA-4144-B026-D7BAA7CC15F6}" presName="parentText" presStyleLbl="node1" presStyleIdx="0" presStyleCnt="1" custScaleY="279168" custLinFactNeighborY="-1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04FB6C-9639-4784-9F52-F1FA22ACDD15}" type="presOf" srcId="{3963334A-F8EA-4144-B026-D7BAA7CC15F6}" destId="{8BB68DAF-2F63-4DE7-9295-90C3EE469349}" srcOrd="0" destOrd="0" presId="urn:microsoft.com/office/officeart/2005/8/layout/vList2"/>
    <dgm:cxn modelId="{2094ADBC-93A9-4F3D-8446-0972CE24E472}" type="presOf" srcId="{E54E9DBA-345C-429F-BD37-A4340A5C7EA6}" destId="{11B6AAAE-B47D-4306-A776-4DA81BF6E751}" srcOrd="0" destOrd="0" presId="urn:microsoft.com/office/officeart/2005/8/layout/vList2"/>
    <dgm:cxn modelId="{CDE842D5-17B9-4C72-9110-80758025B5C4}" srcId="{E54E9DBA-345C-429F-BD37-A4340A5C7EA6}" destId="{3963334A-F8EA-4144-B026-D7BAA7CC15F6}" srcOrd="0" destOrd="0" parTransId="{8E6E17E9-AB76-4968-A328-785EBCFF01DF}" sibTransId="{AF7A31E8-79B3-4F91-AAF1-505DA7C97A45}"/>
    <dgm:cxn modelId="{D9231CBC-A311-412C-A578-3AFD2A8DF3BB}" type="presParOf" srcId="{11B6AAAE-B47D-4306-A776-4DA81BF6E751}" destId="{8BB68DAF-2F63-4DE7-9295-90C3EE4693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54E9DBA-345C-429F-BD37-A4340A5C7EA6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63334A-F8EA-4144-B026-D7BAA7CC15F6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en-US" sz="1900" b="1" baseline="0" dirty="0">
              <a:latin typeface="GHEA Grapalat" pitchFamily="50" charset="0"/>
            </a:rPr>
            <a:t>ՀՀ </a:t>
          </a:r>
          <a:r>
            <a:rPr lang="en-US" sz="1900" b="1" baseline="0" dirty="0" err="1">
              <a:latin typeface="GHEA Grapalat" pitchFamily="50" charset="0"/>
            </a:rPr>
            <a:t>պետական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en-US" sz="1900" b="1" baseline="0" dirty="0" err="1">
              <a:latin typeface="GHEA Grapalat" pitchFamily="50" charset="0"/>
            </a:rPr>
            <a:t>բյուջեի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en-US" sz="1900" b="1" baseline="0" dirty="0" err="1">
              <a:latin typeface="GHEA Grapalat" pitchFamily="50" charset="0"/>
            </a:rPr>
            <a:t>եկամուտները</a:t>
          </a:r>
          <a:r>
            <a:rPr lang="en-US" sz="1900" b="1" baseline="0" dirty="0">
              <a:latin typeface="GHEA Grapalat" pitchFamily="50" charset="0"/>
            </a:rPr>
            <a:t> </a:t>
          </a:r>
        </a:p>
        <a:p>
          <a:pPr algn="ctr" rtl="0"/>
          <a:r>
            <a:rPr lang="en-US" sz="1900" b="1" baseline="0" smtClean="0">
              <a:latin typeface="GHEA Grapalat" pitchFamily="50" charset="0"/>
            </a:rPr>
            <a:t>2016-2020թթ</a:t>
          </a:r>
          <a:r>
            <a:rPr lang="en-US" sz="1900" b="1" baseline="0" dirty="0">
              <a:latin typeface="GHEA Grapalat" pitchFamily="50" charset="0"/>
            </a:rPr>
            <a:t>., </a:t>
          </a:r>
          <a:r>
            <a:rPr lang="en-US" sz="1900" b="1" baseline="0" dirty="0" err="1">
              <a:latin typeface="GHEA Grapalat" pitchFamily="50" charset="0"/>
            </a:rPr>
            <a:t>մլրդ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en-US" sz="1900" b="1" baseline="0" dirty="0" err="1">
              <a:latin typeface="GHEA Grapalat" pitchFamily="50" charset="0"/>
            </a:rPr>
            <a:t>դրամ</a:t>
          </a:r>
          <a:endParaRPr lang="en-US" sz="1900" b="1" dirty="0">
            <a:latin typeface="GHEA Grapalat" pitchFamily="50" charset="0"/>
          </a:endParaRPr>
        </a:p>
      </dgm:t>
    </dgm:pt>
    <dgm:pt modelId="{8E6E17E9-AB76-4968-A328-785EBCFF01DF}" type="parTrans" cxnId="{CDE842D5-17B9-4C72-9110-80758025B5C4}">
      <dgm:prSet/>
      <dgm:spPr/>
      <dgm:t>
        <a:bodyPr/>
        <a:lstStyle/>
        <a:p>
          <a:endParaRPr lang="en-US" sz="1900">
            <a:latin typeface="GHEA Grapalat" pitchFamily="50" charset="0"/>
          </a:endParaRPr>
        </a:p>
      </dgm:t>
    </dgm:pt>
    <dgm:pt modelId="{AF7A31E8-79B3-4F91-AAF1-505DA7C97A45}" type="sibTrans" cxnId="{CDE842D5-17B9-4C72-9110-80758025B5C4}">
      <dgm:prSet/>
      <dgm:spPr/>
      <dgm:t>
        <a:bodyPr/>
        <a:lstStyle/>
        <a:p>
          <a:endParaRPr lang="en-US" sz="1900">
            <a:latin typeface="GHEA Grapalat" pitchFamily="50" charset="0"/>
          </a:endParaRPr>
        </a:p>
      </dgm:t>
    </dgm:pt>
    <dgm:pt modelId="{11B6AAAE-B47D-4306-A776-4DA81BF6E751}" type="pres">
      <dgm:prSet presAssocID="{E54E9DBA-345C-429F-BD37-A4340A5C7E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B68DAF-2F63-4DE7-9295-90C3EE469349}" type="pres">
      <dgm:prSet presAssocID="{3963334A-F8EA-4144-B026-D7BAA7CC15F6}" presName="parentText" presStyleLbl="node1" presStyleIdx="0" presStyleCnt="1" custScaleY="231326" custLinFactNeighborY="-232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CB6142-5B82-420F-A3F5-E1183E3405C8}" type="presOf" srcId="{3963334A-F8EA-4144-B026-D7BAA7CC15F6}" destId="{8BB68DAF-2F63-4DE7-9295-90C3EE469349}" srcOrd="0" destOrd="0" presId="urn:microsoft.com/office/officeart/2005/8/layout/vList2"/>
    <dgm:cxn modelId="{099AC360-5B62-4119-B402-896882F9CF59}" type="presOf" srcId="{E54E9DBA-345C-429F-BD37-A4340A5C7EA6}" destId="{11B6AAAE-B47D-4306-A776-4DA81BF6E751}" srcOrd="0" destOrd="0" presId="urn:microsoft.com/office/officeart/2005/8/layout/vList2"/>
    <dgm:cxn modelId="{CDE842D5-17B9-4C72-9110-80758025B5C4}" srcId="{E54E9DBA-345C-429F-BD37-A4340A5C7EA6}" destId="{3963334A-F8EA-4144-B026-D7BAA7CC15F6}" srcOrd="0" destOrd="0" parTransId="{8E6E17E9-AB76-4968-A328-785EBCFF01DF}" sibTransId="{AF7A31E8-79B3-4F91-AAF1-505DA7C97A45}"/>
    <dgm:cxn modelId="{9BE15D4F-EFCA-4CF9-B9FD-59A3FF913EE8}" type="presParOf" srcId="{11B6AAAE-B47D-4306-A776-4DA81BF6E751}" destId="{8BB68DAF-2F63-4DE7-9295-90C3EE4693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54E9DBA-345C-429F-BD37-A4340A5C7EA6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63334A-F8EA-4144-B026-D7BAA7CC15F6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en-US" sz="1900" b="1" baseline="0">
              <a:latin typeface="GHEA Grapalat" pitchFamily="50" charset="0"/>
            </a:rPr>
            <a:t>Պետական բյուջեի ծախսերը</a:t>
          </a:r>
          <a:endParaRPr lang="en-US" sz="1900">
            <a:latin typeface="GHEA Grapalat" pitchFamily="50" charset="0"/>
          </a:endParaRPr>
        </a:p>
      </dgm:t>
    </dgm:pt>
    <dgm:pt modelId="{8E6E17E9-AB76-4968-A328-785EBCFF01DF}" type="parTrans" cxnId="{CDE842D5-17B9-4C72-9110-80758025B5C4}">
      <dgm:prSet/>
      <dgm:spPr/>
      <dgm:t>
        <a:bodyPr/>
        <a:lstStyle/>
        <a:p>
          <a:endParaRPr lang="en-US" sz="1900"/>
        </a:p>
      </dgm:t>
    </dgm:pt>
    <dgm:pt modelId="{AF7A31E8-79B3-4F91-AAF1-505DA7C97A45}" type="sibTrans" cxnId="{CDE842D5-17B9-4C72-9110-80758025B5C4}">
      <dgm:prSet/>
      <dgm:spPr/>
      <dgm:t>
        <a:bodyPr/>
        <a:lstStyle/>
        <a:p>
          <a:endParaRPr lang="en-US" sz="1900"/>
        </a:p>
      </dgm:t>
    </dgm:pt>
    <dgm:pt modelId="{11B6AAAE-B47D-4306-A776-4DA81BF6E751}" type="pres">
      <dgm:prSet presAssocID="{E54E9DBA-345C-429F-BD37-A4340A5C7E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B68DAF-2F63-4DE7-9295-90C3EE469349}" type="pres">
      <dgm:prSet presAssocID="{3963334A-F8EA-4144-B026-D7BAA7CC15F6}" presName="parentText" presStyleLbl="node1" presStyleIdx="0" presStyleCnt="1" custLinFactY="1807" custLinFactNeighborX="-14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B4E1F5-4C33-4493-B096-9450F0FAE336}" type="presOf" srcId="{3963334A-F8EA-4144-B026-D7BAA7CC15F6}" destId="{8BB68DAF-2F63-4DE7-9295-90C3EE469349}" srcOrd="0" destOrd="0" presId="urn:microsoft.com/office/officeart/2005/8/layout/vList2"/>
    <dgm:cxn modelId="{CDE842D5-17B9-4C72-9110-80758025B5C4}" srcId="{E54E9DBA-345C-429F-BD37-A4340A5C7EA6}" destId="{3963334A-F8EA-4144-B026-D7BAA7CC15F6}" srcOrd="0" destOrd="0" parTransId="{8E6E17E9-AB76-4968-A328-785EBCFF01DF}" sibTransId="{AF7A31E8-79B3-4F91-AAF1-505DA7C97A45}"/>
    <dgm:cxn modelId="{680BD395-FB5D-4556-BB50-AA9FDEC9B275}" type="presOf" srcId="{E54E9DBA-345C-429F-BD37-A4340A5C7EA6}" destId="{11B6AAAE-B47D-4306-A776-4DA81BF6E751}" srcOrd="0" destOrd="0" presId="urn:microsoft.com/office/officeart/2005/8/layout/vList2"/>
    <dgm:cxn modelId="{08BE4C90-95B5-46B4-84A6-DD011E21F05A}" type="presParOf" srcId="{11B6AAAE-B47D-4306-A776-4DA81BF6E751}" destId="{8BB68DAF-2F63-4DE7-9295-90C3EE4693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54E9DBA-345C-429F-BD37-A4340A5C7EA6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63334A-F8EA-4144-B026-D7BAA7CC15F6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en-US" sz="1900" b="1" baseline="0">
              <a:latin typeface="GHEA Grapalat" pitchFamily="50" charset="0"/>
            </a:rPr>
            <a:t>Պետական բյուջեի ծախսերը</a:t>
          </a:r>
          <a:endParaRPr lang="en-US" sz="1900">
            <a:latin typeface="GHEA Grapalat" pitchFamily="50" charset="0"/>
          </a:endParaRPr>
        </a:p>
      </dgm:t>
    </dgm:pt>
    <dgm:pt modelId="{8E6E17E9-AB76-4968-A328-785EBCFF01DF}" type="parTrans" cxnId="{CDE842D5-17B9-4C72-9110-80758025B5C4}">
      <dgm:prSet/>
      <dgm:spPr/>
      <dgm:t>
        <a:bodyPr/>
        <a:lstStyle/>
        <a:p>
          <a:endParaRPr lang="en-US" sz="1900"/>
        </a:p>
      </dgm:t>
    </dgm:pt>
    <dgm:pt modelId="{AF7A31E8-79B3-4F91-AAF1-505DA7C97A45}" type="sibTrans" cxnId="{CDE842D5-17B9-4C72-9110-80758025B5C4}">
      <dgm:prSet/>
      <dgm:spPr/>
      <dgm:t>
        <a:bodyPr/>
        <a:lstStyle/>
        <a:p>
          <a:endParaRPr lang="en-US" sz="1900"/>
        </a:p>
      </dgm:t>
    </dgm:pt>
    <dgm:pt modelId="{11B6AAAE-B47D-4306-A776-4DA81BF6E751}" type="pres">
      <dgm:prSet presAssocID="{E54E9DBA-345C-429F-BD37-A4340A5C7EA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B68DAF-2F63-4DE7-9295-90C3EE469349}" type="pres">
      <dgm:prSet presAssocID="{3963334A-F8EA-4144-B026-D7BAA7CC15F6}" presName="parentText" presStyleLbl="node1" presStyleIdx="0" presStyleCnt="1" custLinFactY="1807" custLinFactNeighborX="-14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E842D5-17B9-4C72-9110-80758025B5C4}" srcId="{E54E9DBA-345C-429F-BD37-A4340A5C7EA6}" destId="{3963334A-F8EA-4144-B026-D7BAA7CC15F6}" srcOrd="0" destOrd="0" parTransId="{8E6E17E9-AB76-4968-A328-785EBCFF01DF}" sibTransId="{AF7A31E8-79B3-4F91-AAF1-505DA7C97A45}"/>
    <dgm:cxn modelId="{499F15E6-8F7E-42D2-8A51-90FE22CF433F}" type="presOf" srcId="{E54E9DBA-345C-429F-BD37-A4340A5C7EA6}" destId="{11B6AAAE-B47D-4306-A776-4DA81BF6E751}" srcOrd="0" destOrd="0" presId="urn:microsoft.com/office/officeart/2005/8/layout/vList2"/>
    <dgm:cxn modelId="{8F2A7956-E3E7-4D92-8F02-1FFAAF6444A6}" type="presOf" srcId="{3963334A-F8EA-4144-B026-D7BAA7CC15F6}" destId="{8BB68DAF-2F63-4DE7-9295-90C3EE469349}" srcOrd="0" destOrd="0" presId="urn:microsoft.com/office/officeart/2005/8/layout/vList2"/>
    <dgm:cxn modelId="{19492EC6-FD5B-4AC3-B124-790BBCD3D8BE}" type="presParOf" srcId="{11B6AAAE-B47D-4306-A776-4DA81BF6E751}" destId="{8BB68DAF-2F63-4DE7-9295-90C3EE4693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36A2B7-88DD-4579-ADAC-EF99BD1AEA28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A4D1B1-06FC-4E03-84C1-9625BA0B9A8B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en-US" sz="1900" b="1">
              <a:latin typeface="GHEA Grapalat" pitchFamily="50" charset="0"/>
            </a:rPr>
            <a:t>ԲՈՎԱՆԴԱԿՈՒԹՅՈՒՆ</a:t>
          </a:r>
        </a:p>
      </dgm:t>
    </dgm:pt>
    <dgm:pt modelId="{B1A42CEB-B3C3-451A-81FE-003288DC8122}" type="parTrans" cxnId="{171BFA17-39DA-4C75-AEE3-1643664E7EA5}">
      <dgm:prSet/>
      <dgm:spPr/>
      <dgm:t>
        <a:bodyPr/>
        <a:lstStyle/>
        <a:p>
          <a:endParaRPr lang="en-US" sz="1900"/>
        </a:p>
      </dgm:t>
    </dgm:pt>
    <dgm:pt modelId="{D6E1004E-AA3A-43C2-8ABE-71D2E98B29CA}" type="sibTrans" cxnId="{171BFA17-39DA-4C75-AEE3-1643664E7EA5}">
      <dgm:prSet/>
      <dgm:spPr/>
      <dgm:t>
        <a:bodyPr/>
        <a:lstStyle/>
        <a:p>
          <a:endParaRPr lang="en-US" sz="1900"/>
        </a:p>
      </dgm:t>
    </dgm:pt>
    <dgm:pt modelId="{DC4D472A-6235-47BC-AE3D-9B2AD3636680}" type="pres">
      <dgm:prSet presAssocID="{5136A2B7-88DD-4579-ADAC-EF99BD1AEA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26BDA3-1B4E-4FCF-B22A-87DF1454BA29}" type="pres">
      <dgm:prSet presAssocID="{F3A4D1B1-06FC-4E03-84C1-9625BA0B9A8B}" presName="parentText" presStyleLbl="node1" presStyleIdx="0" presStyleCnt="1" custLinFactNeighborX="3061" custLinFactNeighborY="-430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E65FD9-ECDF-4B42-8971-638DAD25CE94}" type="presOf" srcId="{F3A4D1B1-06FC-4E03-84C1-9625BA0B9A8B}" destId="{4426BDA3-1B4E-4FCF-B22A-87DF1454BA29}" srcOrd="0" destOrd="0" presId="urn:microsoft.com/office/officeart/2005/8/layout/vList2"/>
    <dgm:cxn modelId="{171BFA17-39DA-4C75-AEE3-1643664E7EA5}" srcId="{5136A2B7-88DD-4579-ADAC-EF99BD1AEA28}" destId="{F3A4D1B1-06FC-4E03-84C1-9625BA0B9A8B}" srcOrd="0" destOrd="0" parTransId="{B1A42CEB-B3C3-451A-81FE-003288DC8122}" sibTransId="{D6E1004E-AA3A-43C2-8ABE-71D2E98B29CA}"/>
    <dgm:cxn modelId="{102C60A9-6853-48C2-9D3D-B09A5957749C}" type="presOf" srcId="{5136A2B7-88DD-4579-ADAC-EF99BD1AEA28}" destId="{DC4D472A-6235-47BC-AE3D-9B2AD3636680}" srcOrd="0" destOrd="0" presId="urn:microsoft.com/office/officeart/2005/8/layout/vList2"/>
    <dgm:cxn modelId="{56581A7D-D7B7-4516-BEE5-D40E9E515CD6}" type="presParOf" srcId="{DC4D472A-6235-47BC-AE3D-9B2AD3636680}" destId="{4426BDA3-1B4E-4FCF-B22A-87DF1454BA2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1BF918-F8FF-411F-BF5D-D279D2D87E39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767E4F-1CA6-4661-9FC3-25C15061F175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en-US" sz="2000" b="1" baseline="0">
              <a:latin typeface="GHEA Grapalat" pitchFamily="50" charset="0"/>
            </a:rPr>
            <a:t>Հիմնական </a:t>
          </a:r>
          <a:r>
            <a:rPr lang="en-US" sz="1900" b="1" baseline="0">
              <a:latin typeface="GHEA Grapalat" pitchFamily="50" charset="0"/>
            </a:rPr>
            <a:t>մակրոտնտեսական</a:t>
          </a:r>
          <a:r>
            <a:rPr lang="en-US" sz="2000" b="1" baseline="0">
              <a:latin typeface="GHEA Grapalat" pitchFamily="50" charset="0"/>
            </a:rPr>
            <a:t> ցուցանիշները</a:t>
          </a:r>
          <a:endParaRPr lang="en-US" sz="2000">
            <a:latin typeface="GHEA Grapalat" pitchFamily="50" charset="0"/>
          </a:endParaRPr>
        </a:p>
      </dgm:t>
    </dgm:pt>
    <dgm:pt modelId="{0582B3D0-2364-45CA-8F1C-12CFE297DE84}" type="parTrans" cxnId="{A1E676D3-95CA-4B34-B259-37B2DB86A879}">
      <dgm:prSet/>
      <dgm:spPr/>
      <dgm:t>
        <a:bodyPr/>
        <a:lstStyle/>
        <a:p>
          <a:endParaRPr lang="en-US"/>
        </a:p>
      </dgm:t>
    </dgm:pt>
    <dgm:pt modelId="{74303E52-E797-42F8-B491-237F84B3BAB4}" type="sibTrans" cxnId="{A1E676D3-95CA-4B34-B259-37B2DB86A879}">
      <dgm:prSet/>
      <dgm:spPr/>
      <dgm:t>
        <a:bodyPr/>
        <a:lstStyle/>
        <a:p>
          <a:endParaRPr lang="en-US"/>
        </a:p>
      </dgm:t>
    </dgm:pt>
    <dgm:pt modelId="{A04D2162-8F06-4993-99D5-7CD4902B378E}" type="pres">
      <dgm:prSet presAssocID="{731BF918-F8FF-411F-BF5D-D279D2D87E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44660E-A18E-493D-BD0D-01DA94975855}" type="pres">
      <dgm:prSet presAssocID="{9A767E4F-1CA6-4661-9FC3-25C15061F175}" presName="parentText" presStyleLbl="node1" presStyleIdx="0" presStyleCnt="1" custLinFactNeighborX="5102" custLinFactNeighborY="73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29DF4E-C84A-4661-B186-CE619396622B}" type="presOf" srcId="{9A767E4F-1CA6-4661-9FC3-25C15061F175}" destId="{AD44660E-A18E-493D-BD0D-01DA94975855}" srcOrd="0" destOrd="0" presId="urn:microsoft.com/office/officeart/2005/8/layout/vList2"/>
    <dgm:cxn modelId="{A1E676D3-95CA-4B34-B259-37B2DB86A879}" srcId="{731BF918-F8FF-411F-BF5D-D279D2D87E39}" destId="{9A767E4F-1CA6-4661-9FC3-25C15061F175}" srcOrd="0" destOrd="0" parTransId="{0582B3D0-2364-45CA-8F1C-12CFE297DE84}" sibTransId="{74303E52-E797-42F8-B491-237F84B3BAB4}"/>
    <dgm:cxn modelId="{097B3793-0083-4765-BABC-F83F654ACD12}" type="presOf" srcId="{731BF918-F8FF-411F-BF5D-D279D2D87E39}" destId="{A04D2162-8F06-4993-99D5-7CD4902B378E}" srcOrd="0" destOrd="0" presId="urn:microsoft.com/office/officeart/2005/8/layout/vList2"/>
    <dgm:cxn modelId="{4785F97C-F4D9-4C7E-A371-438D7BD53D34}" type="presParOf" srcId="{A04D2162-8F06-4993-99D5-7CD4902B378E}" destId="{AD44660E-A18E-493D-BD0D-01DA9497585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6CA61E-32F0-43DA-AA8A-4802326435FE}" type="doc">
      <dgm:prSet loTypeId="urn:microsoft.com/office/officeart/2005/8/layout/hList9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C34B2E-52DB-4DCC-AE5A-CDE8D364C71F}">
      <dgm:prSet phldrT="[Text]"/>
      <dgm:spPr/>
      <dgm:t>
        <a:bodyPr/>
        <a:lstStyle/>
        <a:p>
          <a:pPr algn="ctr"/>
          <a:r>
            <a:rPr lang="en-US" smtClean="0"/>
            <a:t>2019</a:t>
          </a:r>
          <a:endParaRPr lang="en-US"/>
        </a:p>
      </dgm:t>
    </dgm:pt>
    <dgm:pt modelId="{28F3BD8E-9F21-47EF-AA78-7C7116F183BB}" type="parTrans" cxnId="{E1951018-BF98-497A-8068-089CDF3515CC}">
      <dgm:prSet/>
      <dgm:spPr/>
      <dgm:t>
        <a:bodyPr/>
        <a:lstStyle/>
        <a:p>
          <a:pPr algn="ctr"/>
          <a:endParaRPr lang="en-US"/>
        </a:p>
      </dgm:t>
    </dgm:pt>
    <dgm:pt modelId="{38A0885A-526F-4A09-893F-7CBB7BADA398}" type="sibTrans" cxnId="{E1951018-BF98-497A-8068-089CDF3515CC}">
      <dgm:prSet/>
      <dgm:spPr/>
      <dgm:t>
        <a:bodyPr/>
        <a:lstStyle/>
        <a:p>
          <a:pPr algn="ctr"/>
          <a:endParaRPr lang="en-US"/>
        </a:p>
      </dgm:t>
    </dgm:pt>
    <dgm:pt modelId="{D6B4E818-5036-4890-ABD4-EA1341F0D9EF}">
      <dgm:prSet phldrT="[Text]" custT="1"/>
      <dgm:spPr/>
      <dgm:t>
        <a:bodyPr/>
        <a:lstStyle/>
        <a:p>
          <a:pPr algn="ctr"/>
          <a:r>
            <a:rPr lang="en-US" sz="1200" b="1">
              <a:solidFill>
                <a:schemeClr val="tx2"/>
              </a:solidFill>
              <a:latin typeface="GHEA Grapalat" pitchFamily="50" charset="0"/>
            </a:rPr>
            <a:t>ՀՆԱ</a:t>
          </a:r>
        </a:p>
        <a:p>
          <a:pPr algn="ctr"/>
          <a:r>
            <a:rPr lang="en-US" sz="1200" b="1" smtClean="0">
              <a:solidFill>
                <a:srgbClr val="C00000"/>
              </a:solidFill>
              <a:latin typeface="GHEA Grapalat" pitchFamily="50" charset="0"/>
            </a:rPr>
            <a:t>6569.0 </a:t>
          </a:r>
          <a:r>
            <a:rPr lang="en-US" sz="1200" b="1">
              <a:solidFill>
                <a:srgbClr val="C00000"/>
              </a:solidFill>
              <a:latin typeface="GHEA Grapalat" pitchFamily="50" charset="0"/>
            </a:rPr>
            <a:t>ՄԼՐԴ ԴՐԱՄ</a:t>
          </a:r>
        </a:p>
      </dgm:t>
    </dgm:pt>
    <dgm:pt modelId="{14A5C801-0569-458C-BB0F-D7C4D400D15E}" type="parTrans" cxnId="{20BAB623-993A-455B-A13F-F560EA17EB1F}">
      <dgm:prSet/>
      <dgm:spPr/>
      <dgm:t>
        <a:bodyPr/>
        <a:lstStyle/>
        <a:p>
          <a:pPr algn="ctr"/>
          <a:endParaRPr lang="en-US"/>
        </a:p>
      </dgm:t>
    </dgm:pt>
    <dgm:pt modelId="{AA988F5F-45C2-418A-A75E-593EBE59C546}" type="sibTrans" cxnId="{20BAB623-993A-455B-A13F-F560EA17EB1F}">
      <dgm:prSet/>
      <dgm:spPr/>
      <dgm:t>
        <a:bodyPr/>
        <a:lstStyle/>
        <a:p>
          <a:pPr algn="ctr"/>
          <a:endParaRPr lang="en-US"/>
        </a:p>
      </dgm:t>
    </dgm:pt>
    <dgm:pt modelId="{0832F83B-3ED0-41B4-97DA-24F0E111F6DE}">
      <dgm:prSet phldrT="[Text]" custT="1"/>
      <dgm:spPr/>
      <dgm:t>
        <a:bodyPr/>
        <a:lstStyle/>
        <a:p>
          <a:pPr algn="ctr">
            <a:lnSpc>
              <a:spcPct val="90000"/>
            </a:lnSpc>
          </a:pPr>
          <a:endParaRPr lang="en-US" sz="1000" b="1" dirty="0">
            <a:latin typeface="GHEA Grapalat" pitchFamily="50" charset="0"/>
          </a:endParaRPr>
        </a:p>
        <a:p>
          <a:pPr algn="ctr">
            <a:lnSpc>
              <a:spcPct val="90000"/>
            </a:lnSpc>
          </a:pPr>
          <a:r>
            <a:rPr lang="en-US" sz="1200" b="1" dirty="0">
              <a:solidFill>
                <a:schemeClr val="tx2"/>
              </a:solidFill>
              <a:latin typeface="GHEA Grapalat" pitchFamily="50" charset="0"/>
            </a:rPr>
            <a:t>ՀՆԱ 1 ՇՆՉԻ ՀԱՇՎՈՎ</a:t>
          </a:r>
        </a:p>
        <a:p>
          <a:pPr algn="ctr">
            <a:lnSpc>
              <a:spcPct val="90000"/>
            </a:lnSpc>
          </a:pPr>
          <a:r>
            <a:rPr lang="en-US" sz="1200" b="1" dirty="0">
              <a:solidFill>
                <a:srgbClr val="C00000"/>
              </a:solidFill>
              <a:latin typeface="GHEA Grapalat" pitchFamily="50" charset="0"/>
            </a:rPr>
            <a:t>2 </a:t>
          </a:r>
          <a:r>
            <a:rPr lang="en-US" sz="1200" b="1">
              <a:solidFill>
                <a:srgbClr val="C00000"/>
              </a:solidFill>
              <a:latin typeface="GHEA Grapalat" pitchFamily="50" charset="0"/>
            </a:rPr>
            <a:t>ՄԼՆ </a:t>
          </a:r>
          <a:r>
            <a:rPr lang="en-US" sz="1200" b="1" smtClean="0">
              <a:solidFill>
                <a:srgbClr val="C00000"/>
              </a:solidFill>
              <a:latin typeface="GHEA Grapalat" pitchFamily="50" charset="0"/>
            </a:rPr>
            <a:t>208.7 </a:t>
          </a:r>
          <a:r>
            <a:rPr lang="en-US" sz="1200" b="1" dirty="0">
              <a:solidFill>
                <a:srgbClr val="C00000"/>
              </a:solidFill>
              <a:latin typeface="GHEA Grapalat" pitchFamily="50" charset="0"/>
            </a:rPr>
            <a:t>ՀԱԶ. ԴՐԱՄ</a:t>
          </a:r>
        </a:p>
        <a:p>
          <a:pPr algn="ctr">
            <a:lnSpc>
              <a:spcPct val="100000"/>
            </a:lnSpc>
          </a:pPr>
          <a:r>
            <a:rPr lang="en-US" sz="1200" b="1" smtClean="0">
              <a:solidFill>
                <a:srgbClr val="C00000"/>
              </a:solidFill>
              <a:latin typeface="GHEA Grapalat" pitchFamily="50" charset="0"/>
            </a:rPr>
            <a:t>4597 </a:t>
          </a:r>
          <a:r>
            <a:rPr lang="en-US" sz="1200" b="1" dirty="0">
              <a:solidFill>
                <a:srgbClr val="C00000"/>
              </a:solidFill>
              <a:latin typeface="GHEA Grapalat" pitchFamily="50" charset="0"/>
            </a:rPr>
            <a:t>ԱՄՆ ԴՈԼԱՐ</a:t>
          </a:r>
        </a:p>
        <a:p>
          <a:pPr algn="ctr">
            <a:lnSpc>
              <a:spcPct val="90000"/>
            </a:lnSpc>
          </a:pPr>
          <a:endParaRPr lang="en-US" sz="1000" b="1" dirty="0">
            <a:latin typeface="GHEA Grapalat" pitchFamily="50" charset="0"/>
          </a:endParaRPr>
        </a:p>
      </dgm:t>
    </dgm:pt>
    <dgm:pt modelId="{10952141-9B71-4E28-B2FB-686CD86FBBEA}" type="parTrans" cxnId="{8C2FE3CA-3A2E-433E-985E-9264BE229FE0}">
      <dgm:prSet/>
      <dgm:spPr/>
      <dgm:t>
        <a:bodyPr/>
        <a:lstStyle/>
        <a:p>
          <a:pPr algn="ctr"/>
          <a:endParaRPr lang="en-US"/>
        </a:p>
      </dgm:t>
    </dgm:pt>
    <dgm:pt modelId="{A9DD3640-FFCD-4170-A8DA-19C38F3DA5E6}" type="sibTrans" cxnId="{8C2FE3CA-3A2E-433E-985E-9264BE229FE0}">
      <dgm:prSet/>
      <dgm:spPr/>
      <dgm:t>
        <a:bodyPr/>
        <a:lstStyle/>
        <a:p>
          <a:pPr algn="ctr"/>
          <a:endParaRPr lang="en-US"/>
        </a:p>
      </dgm:t>
    </dgm:pt>
    <dgm:pt modelId="{4E65173C-F041-420B-B225-3C2B20BD98FA}">
      <dgm:prSet phldrT="[Text]"/>
      <dgm:spPr/>
      <dgm:t>
        <a:bodyPr/>
        <a:lstStyle/>
        <a:p>
          <a:pPr algn="ctr"/>
          <a:r>
            <a:rPr lang="en-US" smtClean="0"/>
            <a:t>2020</a:t>
          </a:r>
          <a:endParaRPr lang="en-US"/>
        </a:p>
      </dgm:t>
    </dgm:pt>
    <dgm:pt modelId="{69CC4E01-6B02-4503-AE77-12B84E73FF56}" type="parTrans" cxnId="{7CEDD65D-AFA4-40A3-8F89-B86376123F37}">
      <dgm:prSet/>
      <dgm:spPr/>
      <dgm:t>
        <a:bodyPr/>
        <a:lstStyle/>
        <a:p>
          <a:pPr algn="ctr"/>
          <a:endParaRPr lang="en-US"/>
        </a:p>
      </dgm:t>
    </dgm:pt>
    <dgm:pt modelId="{586A48C9-F52B-4E44-B2D5-C066583F2754}" type="sibTrans" cxnId="{7CEDD65D-AFA4-40A3-8F89-B86376123F37}">
      <dgm:prSet/>
      <dgm:spPr/>
      <dgm:t>
        <a:bodyPr/>
        <a:lstStyle/>
        <a:p>
          <a:pPr algn="ctr"/>
          <a:endParaRPr lang="en-US"/>
        </a:p>
      </dgm:t>
    </dgm:pt>
    <dgm:pt modelId="{1F0CB329-CF54-4CE9-8062-9553D6ECA2BE}">
      <dgm:prSet phldrT="[Text]" custT="1"/>
      <dgm:spPr/>
      <dgm:t>
        <a:bodyPr/>
        <a:lstStyle/>
        <a:p>
          <a:pPr algn="ctr"/>
          <a:r>
            <a:rPr lang="en-US" sz="1200" b="1">
              <a:solidFill>
                <a:schemeClr val="tx2"/>
              </a:solidFill>
              <a:latin typeface="GHEA Grapalat" pitchFamily="50" charset="0"/>
            </a:rPr>
            <a:t>ՀՆԱ</a:t>
          </a:r>
        </a:p>
        <a:p>
          <a:pPr algn="ctr"/>
          <a:r>
            <a:rPr lang="en-US" sz="1200" b="1" smtClean="0">
              <a:solidFill>
                <a:srgbClr val="C00000"/>
              </a:solidFill>
              <a:latin typeface="GHEA Grapalat" pitchFamily="50" charset="0"/>
            </a:rPr>
            <a:t>6183.7 </a:t>
          </a:r>
          <a:r>
            <a:rPr lang="en-US" sz="1200" b="1">
              <a:solidFill>
                <a:srgbClr val="C00000"/>
              </a:solidFill>
              <a:latin typeface="GHEA Grapalat" pitchFamily="50" charset="0"/>
            </a:rPr>
            <a:t>ՄԼՐԴ ԴՐԱՄ</a:t>
          </a:r>
          <a:endParaRPr lang="en-US" sz="1200"/>
        </a:p>
      </dgm:t>
    </dgm:pt>
    <dgm:pt modelId="{89A6F6EA-2110-447B-A1F7-638CA3C80443}" type="parTrans" cxnId="{5934495C-981B-4332-BB1E-F90A6DC45BD4}">
      <dgm:prSet/>
      <dgm:spPr/>
      <dgm:t>
        <a:bodyPr/>
        <a:lstStyle/>
        <a:p>
          <a:pPr algn="ctr"/>
          <a:endParaRPr lang="en-US"/>
        </a:p>
      </dgm:t>
    </dgm:pt>
    <dgm:pt modelId="{9569FFA9-EF9A-415D-B12B-FA2677EFA44A}" type="sibTrans" cxnId="{5934495C-981B-4332-BB1E-F90A6DC45BD4}">
      <dgm:prSet/>
      <dgm:spPr/>
      <dgm:t>
        <a:bodyPr/>
        <a:lstStyle/>
        <a:p>
          <a:pPr algn="ctr"/>
          <a:endParaRPr lang="en-US"/>
        </a:p>
      </dgm:t>
    </dgm:pt>
    <dgm:pt modelId="{36974FC9-55CC-4DB0-9BA9-8F8A32674E3A}">
      <dgm:prSet phldrT="[Text]" custT="1"/>
      <dgm:spPr/>
      <dgm:t>
        <a:bodyPr/>
        <a:lstStyle/>
        <a:p>
          <a:pPr algn="ctr"/>
          <a:r>
            <a:rPr lang="en-US" sz="1200" b="1" dirty="0">
              <a:solidFill>
                <a:schemeClr val="tx2"/>
              </a:solidFill>
              <a:latin typeface="GHEA Grapalat" pitchFamily="50" charset="0"/>
            </a:rPr>
            <a:t>ՀՆԱ 1 ՇՆՉԻ ՀԱՇՎՈՎ</a:t>
          </a:r>
        </a:p>
        <a:p>
          <a:pPr algn="ctr"/>
          <a:r>
            <a:rPr lang="en-US" sz="1200" b="1" dirty="0">
              <a:solidFill>
                <a:srgbClr val="C00000"/>
              </a:solidFill>
              <a:latin typeface="GHEA Grapalat" pitchFamily="50" charset="0"/>
            </a:rPr>
            <a:t>2 </a:t>
          </a:r>
          <a:r>
            <a:rPr lang="en-US" sz="1200" b="1">
              <a:solidFill>
                <a:srgbClr val="C00000"/>
              </a:solidFill>
              <a:latin typeface="GHEA Grapalat" pitchFamily="50" charset="0"/>
            </a:rPr>
            <a:t>ՄԼՆ </a:t>
          </a:r>
          <a:r>
            <a:rPr lang="en-US" sz="1200" b="1" smtClean="0">
              <a:solidFill>
                <a:srgbClr val="C00000"/>
              </a:solidFill>
              <a:latin typeface="GHEA Grapalat" pitchFamily="50" charset="0"/>
            </a:rPr>
            <a:t>87.3 ՀԱԶ</a:t>
          </a:r>
          <a:r>
            <a:rPr lang="en-US" sz="1200" b="1" dirty="0">
              <a:solidFill>
                <a:srgbClr val="C00000"/>
              </a:solidFill>
              <a:latin typeface="GHEA Grapalat" pitchFamily="50" charset="0"/>
            </a:rPr>
            <a:t>. ԴՐԱՄ</a:t>
          </a:r>
        </a:p>
        <a:p>
          <a:pPr algn="ctr"/>
          <a:r>
            <a:rPr lang="en-US" sz="1200" b="1" smtClean="0">
              <a:solidFill>
                <a:srgbClr val="C00000"/>
              </a:solidFill>
              <a:latin typeface="GHEA Grapalat" pitchFamily="50" charset="0"/>
            </a:rPr>
            <a:t>4269</a:t>
          </a:r>
          <a:r>
            <a:rPr lang="hy-AM" sz="1200" b="1" smtClean="0">
              <a:solidFill>
                <a:srgbClr val="C00000"/>
              </a:solidFill>
              <a:latin typeface="GHEA Grapalat" pitchFamily="50" charset="0"/>
            </a:rPr>
            <a:t> </a:t>
          </a:r>
          <a:r>
            <a:rPr lang="en-US" sz="1200" b="1" dirty="0">
              <a:solidFill>
                <a:srgbClr val="C00000"/>
              </a:solidFill>
              <a:latin typeface="GHEA Grapalat" pitchFamily="50" charset="0"/>
            </a:rPr>
            <a:t>ԱՄՆ ԴՈԼԱՐ</a:t>
          </a:r>
          <a:endParaRPr lang="en-US" sz="1200" dirty="0"/>
        </a:p>
      </dgm:t>
    </dgm:pt>
    <dgm:pt modelId="{21B3E925-C64E-4A26-9326-D5E1EADC16BB}" type="parTrans" cxnId="{787DC99B-2630-460E-A3B1-0DB5A7D0491E}">
      <dgm:prSet/>
      <dgm:spPr/>
      <dgm:t>
        <a:bodyPr/>
        <a:lstStyle/>
        <a:p>
          <a:pPr algn="ctr"/>
          <a:endParaRPr lang="en-US"/>
        </a:p>
      </dgm:t>
    </dgm:pt>
    <dgm:pt modelId="{BD188062-17B3-4E8E-BD25-69D7B17CBDB6}" type="sibTrans" cxnId="{787DC99B-2630-460E-A3B1-0DB5A7D0491E}">
      <dgm:prSet/>
      <dgm:spPr/>
      <dgm:t>
        <a:bodyPr/>
        <a:lstStyle/>
        <a:p>
          <a:pPr algn="ctr"/>
          <a:endParaRPr lang="en-US"/>
        </a:p>
      </dgm:t>
    </dgm:pt>
    <dgm:pt modelId="{F5CF9827-0B44-415D-A2B7-8AC6A9E6342C}" type="pres">
      <dgm:prSet presAssocID="{776CA61E-32F0-43DA-AA8A-4802326435F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358BB92-00B3-4952-86AA-7B00220E1CA5}" type="pres">
      <dgm:prSet presAssocID="{2DC34B2E-52DB-4DCC-AE5A-CDE8D364C71F}" presName="posSpace" presStyleCnt="0"/>
      <dgm:spPr/>
    </dgm:pt>
    <dgm:pt modelId="{CD9D186A-A0E9-49FF-A863-8C20A997F72A}" type="pres">
      <dgm:prSet presAssocID="{2DC34B2E-52DB-4DCC-AE5A-CDE8D364C71F}" presName="vertFlow" presStyleCnt="0"/>
      <dgm:spPr/>
    </dgm:pt>
    <dgm:pt modelId="{EE93E412-6B11-44E9-B631-9354D2F0ED9D}" type="pres">
      <dgm:prSet presAssocID="{2DC34B2E-52DB-4DCC-AE5A-CDE8D364C71F}" presName="topSpace" presStyleCnt="0"/>
      <dgm:spPr/>
    </dgm:pt>
    <dgm:pt modelId="{34100CCC-C616-4156-B67C-E7C61303C1EB}" type="pres">
      <dgm:prSet presAssocID="{2DC34B2E-52DB-4DCC-AE5A-CDE8D364C71F}" presName="firstComp" presStyleCnt="0"/>
      <dgm:spPr/>
    </dgm:pt>
    <dgm:pt modelId="{8038C48D-B5F9-4384-BE08-FDFB8B9CB45D}" type="pres">
      <dgm:prSet presAssocID="{2DC34B2E-52DB-4DCC-AE5A-CDE8D364C71F}" presName="firstChild" presStyleLbl="bgAccFollowNode1" presStyleIdx="0" presStyleCnt="4"/>
      <dgm:spPr/>
      <dgm:t>
        <a:bodyPr/>
        <a:lstStyle/>
        <a:p>
          <a:endParaRPr lang="en-US"/>
        </a:p>
      </dgm:t>
    </dgm:pt>
    <dgm:pt modelId="{F34422BC-8B18-4EEB-9E75-907644BDE717}" type="pres">
      <dgm:prSet presAssocID="{2DC34B2E-52DB-4DCC-AE5A-CDE8D364C71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98652-1356-427D-B897-A33CEBCD7A15}" type="pres">
      <dgm:prSet presAssocID="{0832F83B-3ED0-41B4-97DA-24F0E111F6DE}" presName="comp" presStyleCnt="0"/>
      <dgm:spPr/>
    </dgm:pt>
    <dgm:pt modelId="{955471EF-DF16-48FA-9916-7D289DCD7B68}" type="pres">
      <dgm:prSet presAssocID="{0832F83B-3ED0-41B4-97DA-24F0E111F6DE}" presName="child" presStyleLbl="bgAccFollowNode1" presStyleIdx="1" presStyleCnt="4" custScaleY="195507"/>
      <dgm:spPr/>
      <dgm:t>
        <a:bodyPr/>
        <a:lstStyle/>
        <a:p>
          <a:endParaRPr lang="en-US"/>
        </a:p>
      </dgm:t>
    </dgm:pt>
    <dgm:pt modelId="{BAD50A8F-630E-464C-8681-A64B971F3528}" type="pres">
      <dgm:prSet presAssocID="{0832F83B-3ED0-41B4-97DA-24F0E111F6DE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0CAC2-F3FB-4DC6-AA7A-B73DB10A83B3}" type="pres">
      <dgm:prSet presAssocID="{2DC34B2E-52DB-4DCC-AE5A-CDE8D364C71F}" presName="negSpace" presStyleCnt="0"/>
      <dgm:spPr/>
    </dgm:pt>
    <dgm:pt modelId="{09265EE7-DDDB-4D8A-B698-F160558EF7D1}" type="pres">
      <dgm:prSet presAssocID="{2DC34B2E-52DB-4DCC-AE5A-CDE8D364C71F}" presName="circle" presStyleLbl="node1" presStyleIdx="0" presStyleCnt="2"/>
      <dgm:spPr/>
      <dgm:t>
        <a:bodyPr/>
        <a:lstStyle/>
        <a:p>
          <a:endParaRPr lang="en-US"/>
        </a:p>
      </dgm:t>
    </dgm:pt>
    <dgm:pt modelId="{846BE642-DEEB-4FAB-AF2B-4402E407FD4F}" type="pres">
      <dgm:prSet presAssocID="{38A0885A-526F-4A09-893F-7CBB7BADA398}" presName="transSpace" presStyleCnt="0"/>
      <dgm:spPr/>
    </dgm:pt>
    <dgm:pt modelId="{4AE52AB9-AEE6-4BEE-9E1C-AEA1F679E358}" type="pres">
      <dgm:prSet presAssocID="{4E65173C-F041-420B-B225-3C2B20BD98FA}" presName="posSpace" presStyleCnt="0"/>
      <dgm:spPr/>
    </dgm:pt>
    <dgm:pt modelId="{362273A3-0A4E-4398-8F06-ED5CA6B9476A}" type="pres">
      <dgm:prSet presAssocID="{4E65173C-F041-420B-B225-3C2B20BD98FA}" presName="vertFlow" presStyleCnt="0"/>
      <dgm:spPr/>
    </dgm:pt>
    <dgm:pt modelId="{F57E54E2-A30D-43FF-9750-CDE1A70CA147}" type="pres">
      <dgm:prSet presAssocID="{4E65173C-F041-420B-B225-3C2B20BD98FA}" presName="topSpace" presStyleCnt="0"/>
      <dgm:spPr/>
    </dgm:pt>
    <dgm:pt modelId="{63B1E7EA-C2E2-4F6E-9A5C-A3F645E11473}" type="pres">
      <dgm:prSet presAssocID="{4E65173C-F041-420B-B225-3C2B20BD98FA}" presName="firstComp" presStyleCnt="0"/>
      <dgm:spPr/>
    </dgm:pt>
    <dgm:pt modelId="{ADFFC983-41CA-4B54-8249-59207987FDAC}" type="pres">
      <dgm:prSet presAssocID="{4E65173C-F041-420B-B225-3C2B20BD98FA}" presName="firstChild" presStyleLbl="bgAccFollowNode1" presStyleIdx="2" presStyleCnt="4" custLinFactNeighborX="-9404"/>
      <dgm:spPr/>
      <dgm:t>
        <a:bodyPr/>
        <a:lstStyle/>
        <a:p>
          <a:endParaRPr lang="en-US"/>
        </a:p>
      </dgm:t>
    </dgm:pt>
    <dgm:pt modelId="{CEE64E98-156A-4258-BE52-D6CCBED5BBEC}" type="pres">
      <dgm:prSet presAssocID="{4E65173C-F041-420B-B225-3C2B20BD98FA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8F53A-F231-4EEA-9C7B-45E76286E020}" type="pres">
      <dgm:prSet presAssocID="{36974FC9-55CC-4DB0-9BA9-8F8A32674E3A}" presName="comp" presStyleCnt="0"/>
      <dgm:spPr/>
    </dgm:pt>
    <dgm:pt modelId="{F37FF66F-613E-4BAB-8806-4AC4D8E1A8EF}" type="pres">
      <dgm:prSet presAssocID="{36974FC9-55CC-4DB0-9BA9-8F8A32674E3A}" presName="child" presStyleLbl="bgAccFollowNode1" presStyleIdx="3" presStyleCnt="4" custScaleY="195506" custLinFactNeighborX="-9404" custLinFactNeighborY="609"/>
      <dgm:spPr/>
      <dgm:t>
        <a:bodyPr/>
        <a:lstStyle/>
        <a:p>
          <a:endParaRPr lang="en-US"/>
        </a:p>
      </dgm:t>
    </dgm:pt>
    <dgm:pt modelId="{AA32B949-CC16-4BF5-81DB-063C0602FF7E}" type="pres">
      <dgm:prSet presAssocID="{36974FC9-55CC-4DB0-9BA9-8F8A32674E3A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9E3F7-D1AD-4294-B759-D0F69BECC4B5}" type="pres">
      <dgm:prSet presAssocID="{4E65173C-F041-420B-B225-3C2B20BD98FA}" presName="negSpace" presStyleCnt="0"/>
      <dgm:spPr/>
    </dgm:pt>
    <dgm:pt modelId="{A9495E9D-494C-4C93-B415-0CE52B322A8C}" type="pres">
      <dgm:prSet presAssocID="{4E65173C-F041-420B-B225-3C2B20BD98FA}" presName="circle" presStyleLbl="node1" presStyleIdx="1" presStyleCnt="2" custLinFactNeighborX="-5914"/>
      <dgm:spPr/>
      <dgm:t>
        <a:bodyPr/>
        <a:lstStyle/>
        <a:p>
          <a:endParaRPr lang="en-US"/>
        </a:p>
      </dgm:t>
    </dgm:pt>
  </dgm:ptLst>
  <dgm:cxnLst>
    <dgm:cxn modelId="{5A2F51AF-26A8-4577-A2A2-3C8AEF076866}" type="presOf" srcId="{4E65173C-F041-420B-B225-3C2B20BD98FA}" destId="{A9495E9D-494C-4C93-B415-0CE52B322A8C}" srcOrd="0" destOrd="0" presId="urn:microsoft.com/office/officeart/2005/8/layout/hList9"/>
    <dgm:cxn modelId="{F9479C0E-013B-49A7-9141-D621F7595047}" type="presOf" srcId="{1F0CB329-CF54-4CE9-8062-9553D6ECA2BE}" destId="{ADFFC983-41CA-4B54-8249-59207987FDAC}" srcOrd="0" destOrd="0" presId="urn:microsoft.com/office/officeart/2005/8/layout/hList9"/>
    <dgm:cxn modelId="{E1951018-BF98-497A-8068-089CDF3515CC}" srcId="{776CA61E-32F0-43DA-AA8A-4802326435FE}" destId="{2DC34B2E-52DB-4DCC-AE5A-CDE8D364C71F}" srcOrd="0" destOrd="0" parTransId="{28F3BD8E-9F21-47EF-AA78-7C7116F183BB}" sibTransId="{38A0885A-526F-4A09-893F-7CBB7BADA398}"/>
    <dgm:cxn modelId="{6BB92A27-80DF-4DDA-A9B0-EA4AFA4D67E9}" type="presOf" srcId="{D6B4E818-5036-4890-ABD4-EA1341F0D9EF}" destId="{8038C48D-B5F9-4384-BE08-FDFB8B9CB45D}" srcOrd="0" destOrd="0" presId="urn:microsoft.com/office/officeart/2005/8/layout/hList9"/>
    <dgm:cxn modelId="{7CEDD65D-AFA4-40A3-8F89-B86376123F37}" srcId="{776CA61E-32F0-43DA-AA8A-4802326435FE}" destId="{4E65173C-F041-420B-B225-3C2B20BD98FA}" srcOrd="1" destOrd="0" parTransId="{69CC4E01-6B02-4503-AE77-12B84E73FF56}" sibTransId="{586A48C9-F52B-4E44-B2D5-C066583F2754}"/>
    <dgm:cxn modelId="{787DC99B-2630-460E-A3B1-0DB5A7D0491E}" srcId="{4E65173C-F041-420B-B225-3C2B20BD98FA}" destId="{36974FC9-55CC-4DB0-9BA9-8F8A32674E3A}" srcOrd="1" destOrd="0" parTransId="{21B3E925-C64E-4A26-9326-D5E1EADC16BB}" sibTransId="{BD188062-17B3-4E8E-BD25-69D7B17CBDB6}"/>
    <dgm:cxn modelId="{5934495C-981B-4332-BB1E-F90A6DC45BD4}" srcId="{4E65173C-F041-420B-B225-3C2B20BD98FA}" destId="{1F0CB329-CF54-4CE9-8062-9553D6ECA2BE}" srcOrd="0" destOrd="0" parTransId="{89A6F6EA-2110-447B-A1F7-638CA3C80443}" sibTransId="{9569FFA9-EF9A-415D-B12B-FA2677EFA44A}"/>
    <dgm:cxn modelId="{CCD5878F-B1C6-4D29-A2E8-5C0105F02E72}" type="presOf" srcId="{0832F83B-3ED0-41B4-97DA-24F0E111F6DE}" destId="{BAD50A8F-630E-464C-8681-A64B971F3528}" srcOrd="1" destOrd="0" presId="urn:microsoft.com/office/officeart/2005/8/layout/hList9"/>
    <dgm:cxn modelId="{0D74C83C-7331-45F5-A498-AC8668629463}" type="presOf" srcId="{776CA61E-32F0-43DA-AA8A-4802326435FE}" destId="{F5CF9827-0B44-415D-A2B7-8AC6A9E6342C}" srcOrd="0" destOrd="0" presId="urn:microsoft.com/office/officeart/2005/8/layout/hList9"/>
    <dgm:cxn modelId="{D403689F-D2F8-4D4F-8687-EAD34775D03D}" type="presOf" srcId="{1F0CB329-CF54-4CE9-8062-9553D6ECA2BE}" destId="{CEE64E98-156A-4258-BE52-D6CCBED5BBEC}" srcOrd="1" destOrd="0" presId="urn:microsoft.com/office/officeart/2005/8/layout/hList9"/>
    <dgm:cxn modelId="{896B24A4-B2B3-4C2B-8E09-A72ADAF0BFC9}" type="presOf" srcId="{D6B4E818-5036-4890-ABD4-EA1341F0D9EF}" destId="{F34422BC-8B18-4EEB-9E75-907644BDE717}" srcOrd="1" destOrd="0" presId="urn:microsoft.com/office/officeart/2005/8/layout/hList9"/>
    <dgm:cxn modelId="{8C2FE3CA-3A2E-433E-985E-9264BE229FE0}" srcId="{2DC34B2E-52DB-4DCC-AE5A-CDE8D364C71F}" destId="{0832F83B-3ED0-41B4-97DA-24F0E111F6DE}" srcOrd="1" destOrd="0" parTransId="{10952141-9B71-4E28-B2FB-686CD86FBBEA}" sibTransId="{A9DD3640-FFCD-4170-A8DA-19C38F3DA5E6}"/>
    <dgm:cxn modelId="{20BAB623-993A-455B-A13F-F560EA17EB1F}" srcId="{2DC34B2E-52DB-4DCC-AE5A-CDE8D364C71F}" destId="{D6B4E818-5036-4890-ABD4-EA1341F0D9EF}" srcOrd="0" destOrd="0" parTransId="{14A5C801-0569-458C-BB0F-D7C4D400D15E}" sibTransId="{AA988F5F-45C2-418A-A75E-593EBE59C546}"/>
    <dgm:cxn modelId="{1E071298-891E-47E7-8C42-AF276052B7B5}" type="presOf" srcId="{0832F83B-3ED0-41B4-97DA-24F0E111F6DE}" destId="{955471EF-DF16-48FA-9916-7D289DCD7B68}" srcOrd="0" destOrd="0" presId="urn:microsoft.com/office/officeart/2005/8/layout/hList9"/>
    <dgm:cxn modelId="{41EDDF32-2751-44B2-9F59-354A04F3E130}" type="presOf" srcId="{36974FC9-55CC-4DB0-9BA9-8F8A32674E3A}" destId="{F37FF66F-613E-4BAB-8806-4AC4D8E1A8EF}" srcOrd="0" destOrd="0" presId="urn:microsoft.com/office/officeart/2005/8/layout/hList9"/>
    <dgm:cxn modelId="{7A210347-ADC5-45C7-A20D-DECC707E8E2B}" type="presOf" srcId="{2DC34B2E-52DB-4DCC-AE5A-CDE8D364C71F}" destId="{09265EE7-DDDB-4D8A-B698-F160558EF7D1}" srcOrd="0" destOrd="0" presId="urn:microsoft.com/office/officeart/2005/8/layout/hList9"/>
    <dgm:cxn modelId="{22D59EF9-6824-4358-9832-FF60A5364A79}" type="presOf" srcId="{36974FC9-55CC-4DB0-9BA9-8F8A32674E3A}" destId="{AA32B949-CC16-4BF5-81DB-063C0602FF7E}" srcOrd="1" destOrd="0" presId="urn:microsoft.com/office/officeart/2005/8/layout/hList9"/>
    <dgm:cxn modelId="{1FA6FB64-FC86-4225-8F37-85A30488AAA7}" type="presParOf" srcId="{F5CF9827-0B44-415D-A2B7-8AC6A9E6342C}" destId="{5358BB92-00B3-4952-86AA-7B00220E1CA5}" srcOrd="0" destOrd="0" presId="urn:microsoft.com/office/officeart/2005/8/layout/hList9"/>
    <dgm:cxn modelId="{F4FD9FCE-F86D-4F15-BFB4-0CD846F6E767}" type="presParOf" srcId="{F5CF9827-0B44-415D-A2B7-8AC6A9E6342C}" destId="{CD9D186A-A0E9-49FF-A863-8C20A997F72A}" srcOrd="1" destOrd="0" presId="urn:microsoft.com/office/officeart/2005/8/layout/hList9"/>
    <dgm:cxn modelId="{58A52301-8FC3-4E98-91CB-749D8A64A38B}" type="presParOf" srcId="{CD9D186A-A0E9-49FF-A863-8C20A997F72A}" destId="{EE93E412-6B11-44E9-B631-9354D2F0ED9D}" srcOrd="0" destOrd="0" presId="urn:microsoft.com/office/officeart/2005/8/layout/hList9"/>
    <dgm:cxn modelId="{6479A64F-4F8E-445D-9302-283CE8700E98}" type="presParOf" srcId="{CD9D186A-A0E9-49FF-A863-8C20A997F72A}" destId="{34100CCC-C616-4156-B67C-E7C61303C1EB}" srcOrd="1" destOrd="0" presId="urn:microsoft.com/office/officeart/2005/8/layout/hList9"/>
    <dgm:cxn modelId="{BB6B0D64-2914-4EDB-9E88-0CFB4161BD05}" type="presParOf" srcId="{34100CCC-C616-4156-B67C-E7C61303C1EB}" destId="{8038C48D-B5F9-4384-BE08-FDFB8B9CB45D}" srcOrd="0" destOrd="0" presId="urn:microsoft.com/office/officeart/2005/8/layout/hList9"/>
    <dgm:cxn modelId="{0C6CF48D-376C-4EC3-BC5C-1F48F8FF9DD3}" type="presParOf" srcId="{34100CCC-C616-4156-B67C-E7C61303C1EB}" destId="{F34422BC-8B18-4EEB-9E75-907644BDE717}" srcOrd="1" destOrd="0" presId="urn:microsoft.com/office/officeart/2005/8/layout/hList9"/>
    <dgm:cxn modelId="{70E9F641-EC5D-41E7-9488-5D817995162A}" type="presParOf" srcId="{CD9D186A-A0E9-49FF-A863-8C20A997F72A}" destId="{7F298652-1356-427D-B897-A33CEBCD7A15}" srcOrd="2" destOrd="0" presId="urn:microsoft.com/office/officeart/2005/8/layout/hList9"/>
    <dgm:cxn modelId="{12BCCC74-F730-4619-8C85-EC8F67787CB4}" type="presParOf" srcId="{7F298652-1356-427D-B897-A33CEBCD7A15}" destId="{955471EF-DF16-48FA-9916-7D289DCD7B68}" srcOrd="0" destOrd="0" presId="urn:microsoft.com/office/officeart/2005/8/layout/hList9"/>
    <dgm:cxn modelId="{0EF93374-806D-45AF-B7E9-676F9758D6F2}" type="presParOf" srcId="{7F298652-1356-427D-B897-A33CEBCD7A15}" destId="{BAD50A8F-630E-464C-8681-A64B971F3528}" srcOrd="1" destOrd="0" presId="urn:microsoft.com/office/officeart/2005/8/layout/hList9"/>
    <dgm:cxn modelId="{B5B85CBD-FFBB-42B6-8F6C-16781DBC4F68}" type="presParOf" srcId="{F5CF9827-0B44-415D-A2B7-8AC6A9E6342C}" destId="{C890CAC2-F3FB-4DC6-AA7A-B73DB10A83B3}" srcOrd="2" destOrd="0" presId="urn:microsoft.com/office/officeart/2005/8/layout/hList9"/>
    <dgm:cxn modelId="{908821B6-4495-46E7-855B-15C42182B1F8}" type="presParOf" srcId="{F5CF9827-0B44-415D-A2B7-8AC6A9E6342C}" destId="{09265EE7-DDDB-4D8A-B698-F160558EF7D1}" srcOrd="3" destOrd="0" presId="urn:microsoft.com/office/officeart/2005/8/layout/hList9"/>
    <dgm:cxn modelId="{ED07517E-8CBF-46CB-ADF1-EEB81B47F2D1}" type="presParOf" srcId="{F5CF9827-0B44-415D-A2B7-8AC6A9E6342C}" destId="{846BE642-DEEB-4FAB-AF2B-4402E407FD4F}" srcOrd="4" destOrd="0" presId="urn:microsoft.com/office/officeart/2005/8/layout/hList9"/>
    <dgm:cxn modelId="{2CF0F880-2A0A-4C5E-8B37-F808F6D56B0B}" type="presParOf" srcId="{F5CF9827-0B44-415D-A2B7-8AC6A9E6342C}" destId="{4AE52AB9-AEE6-4BEE-9E1C-AEA1F679E358}" srcOrd="5" destOrd="0" presId="urn:microsoft.com/office/officeart/2005/8/layout/hList9"/>
    <dgm:cxn modelId="{1B74BB93-AC57-4C09-AB73-B1475876B9D0}" type="presParOf" srcId="{F5CF9827-0B44-415D-A2B7-8AC6A9E6342C}" destId="{362273A3-0A4E-4398-8F06-ED5CA6B9476A}" srcOrd="6" destOrd="0" presId="urn:microsoft.com/office/officeart/2005/8/layout/hList9"/>
    <dgm:cxn modelId="{2ADFF7E6-C594-4CB3-8B99-1D0DE9368A9F}" type="presParOf" srcId="{362273A3-0A4E-4398-8F06-ED5CA6B9476A}" destId="{F57E54E2-A30D-43FF-9750-CDE1A70CA147}" srcOrd="0" destOrd="0" presId="urn:microsoft.com/office/officeart/2005/8/layout/hList9"/>
    <dgm:cxn modelId="{94E13D0A-18A1-41A6-AF52-3035FAEC0CF9}" type="presParOf" srcId="{362273A3-0A4E-4398-8F06-ED5CA6B9476A}" destId="{63B1E7EA-C2E2-4F6E-9A5C-A3F645E11473}" srcOrd="1" destOrd="0" presId="urn:microsoft.com/office/officeart/2005/8/layout/hList9"/>
    <dgm:cxn modelId="{36935504-915D-4453-8295-7B10B4EB6D67}" type="presParOf" srcId="{63B1E7EA-C2E2-4F6E-9A5C-A3F645E11473}" destId="{ADFFC983-41CA-4B54-8249-59207987FDAC}" srcOrd="0" destOrd="0" presId="urn:microsoft.com/office/officeart/2005/8/layout/hList9"/>
    <dgm:cxn modelId="{EFB85639-2134-4729-A094-EE970090EF46}" type="presParOf" srcId="{63B1E7EA-C2E2-4F6E-9A5C-A3F645E11473}" destId="{CEE64E98-156A-4258-BE52-D6CCBED5BBEC}" srcOrd="1" destOrd="0" presId="urn:microsoft.com/office/officeart/2005/8/layout/hList9"/>
    <dgm:cxn modelId="{83E8324C-A3DA-4535-ACEE-F06515A458CA}" type="presParOf" srcId="{362273A3-0A4E-4398-8F06-ED5CA6B9476A}" destId="{1398F53A-F231-4EEA-9C7B-45E76286E020}" srcOrd="2" destOrd="0" presId="urn:microsoft.com/office/officeart/2005/8/layout/hList9"/>
    <dgm:cxn modelId="{14491205-EE03-4543-983F-F464C05D6409}" type="presParOf" srcId="{1398F53A-F231-4EEA-9C7B-45E76286E020}" destId="{F37FF66F-613E-4BAB-8806-4AC4D8E1A8EF}" srcOrd="0" destOrd="0" presId="urn:microsoft.com/office/officeart/2005/8/layout/hList9"/>
    <dgm:cxn modelId="{6AF091A1-4A44-416D-A261-578AC4DC92DB}" type="presParOf" srcId="{1398F53A-F231-4EEA-9C7B-45E76286E020}" destId="{AA32B949-CC16-4BF5-81DB-063C0602FF7E}" srcOrd="1" destOrd="0" presId="urn:microsoft.com/office/officeart/2005/8/layout/hList9"/>
    <dgm:cxn modelId="{56C9EC32-916E-4F90-8C22-97B351175AC3}" type="presParOf" srcId="{F5CF9827-0B44-415D-A2B7-8AC6A9E6342C}" destId="{F3D9E3F7-D1AD-4294-B759-D0F69BECC4B5}" srcOrd="7" destOrd="0" presId="urn:microsoft.com/office/officeart/2005/8/layout/hList9"/>
    <dgm:cxn modelId="{CFB63C4B-F0EA-46CB-9DE0-B1EB2C5F8C58}" type="presParOf" srcId="{F5CF9827-0B44-415D-A2B7-8AC6A9E6342C}" destId="{A9495E9D-494C-4C93-B415-0CE52B322A8C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36A2B7-88DD-4579-ADAC-EF99BD1AEA28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A4D1B1-06FC-4E03-84C1-9625BA0B9A8B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en-US" sz="1900" b="1" baseline="0">
              <a:latin typeface="GHEA Grapalat" pitchFamily="50" charset="0"/>
            </a:rPr>
            <a:t>ՀՆԱ-ն բնակչության 1 շնչի հաշվով</a:t>
          </a:r>
        </a:p>
        <a:p>
          <a:pPr algn="ctr" rtl="0"/>
          <a:r>
            <a:rPr lang="en-US" sz="1900" b="1" baseline="0" smtClean="0">
              <a:latin typeface="GHEA Grapalat" pitchFamily="50" charset="0"/>
            </a:rPr>
            <a:t>2016-2020թթ</a:t>
          </a:r>
          <a:r>
            <a:rPr lang="en-US" sz="1900" b="1" baseline="0">
              <a:latin typeface="GHEA Grapalat" pitchFamily="50" charset="0"/>
            </a:rPr>
            <a:t>., ԱՄՆ դոլար</a:t>
          </a:r>
          <a:endParaRPr lang="en-US" sz="1900">
            <a:latin typeface="GHEA Grapalat" pitchFamily="50" charset="0"/>
          </a:endParaRPr>
        </a:p>
      </dgm:t>
    </dgm:pt>
    <dgm:pt modelId="{B1A42CEB-B3C3-451A-81FE-003288DC8122}" type="parTrans" cxnId="{171BFA17-39DA-4C75-AEE3-1643664E7EA5}">
      <dgm:prSet/>
      <dgm:spPr/>
      <dgm:t>
        <a:bodyPr/>
        <a:lstStyle/>
        <a:p>
          <a:endParaRPr lang="en-US" sz="1900"/>
        </a:p>
      </dgm:t>
    </dgm:pt>
    <dgm:pt modelId="{D6E1004E-AA3A-43C2-8ABE-71D2E98B29CA}" type="sibTrans" cxnId="{171BFA17-39DA-4C75-AEE3-1643664E7EA5}">
      <dgm:prSet/>
      <dgm:spPr/>
      <dgm:t>
        <a:bodyPr/>
        <a:lstStyle/>
        <a:p>
          <a:endParaRPr lang="en-US" sz="1900"/>
        </a:p>
      </dgm:t>
    </dgm:pt>
    <dgm:pt modelId="{DC4D472A-6235-47BC-AE3D-9B2AD3636680}" type="pres">
      <dgm:prSet presAssocID="{5136A2B7-88DD-4579-ADAC-EF99BD1AEA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26BDA3-1B4E-4FCF-B22A-87DF1454BA29}" type="pres">
      <dgm:prSet presAssocID="{F3A4D1B1-06FC-4E03-84C1-9625BA0B9A8B}" presName="parentText" presStyleLbl="node1" presStyleIdx="0" presStyleCnt="1" custLinFactNeighborY="-96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E65FD9-ECDF-4B42-8971-638DAD25CE94}" type="presOf" srcId="{F3A4D1B1-06FC-4E03-84C1-9625BA0B9A8B}" destId="{4426BDA3-1B4E-4FCF-B22A-87DF1454BA29}" srcOrd="0" destOrd="0" presId="urn:microsoft.com/office/officeart/2005/8/layout/vList2"/>
    <dgm:cxn modelId="{171BFA17-39DA-4C75-AEE3-1643664E7EA5}" srcId="{5136A2B7-88DD-4579-ADAC-EF99BD1AEA28}" destId="{F3A4D1B1-06FC-4E03-84C1-9625BA0B9A8B}" srcOrd="0" destOrd="0" parTransId="{B1A42CEB-B3C3-451A-81FE-003288DC8122}" sibTransId="{D6E1004E-AA3A-43C2-8ABE-71D2E98B29CA}"/>
    <dgm:cxn modelId="{102C60A9-6853-48C2-9D3D-B09A5957749C}" type="presOf" srcId="{5136A2B7-88DD-4579-ADAC-EF99BD1AEA28}" destId="{DC4D472A-6235-47BC-AE3D-9B2AD3636680}" srcOrd="0" destOrd="0" presId="urn:microsoft.com/office/officeart/2005/8/layout/vList2"/>
    <dgm:cxn modelId="{56581A7D-D7B7-4516-BEE5-D40E9E515CD6}" type="presParOf" srcId="{DC4D472A-6235-47BC-AE3D-9B2AD3636680}" destId="{4426BDA3-1B4E-4FCF-B22A-87DF1454BA2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39CA75-E3D1-4BC3-9C23-B77833080B5F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2898D3-3B6E-4339-99DE-0B73D8EDC324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en-US" sz="1900" b="1" baseline="0" dirty="0" err="1">
              <a:latin typeface="GHEA Grapalat" pitchFamily="50" charset="0"/>
            </a:rPr>
            <a:t>Համախառն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en-US" sz="1900" b="1" baseline="0" dirty="0" err="1">
              <a:latin typeface="GHEA Grapalat" pitchFamily="50" charset="0"/>
            </a:rPr>
            <a:t>ներքին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en-US" sz="1900" b="1" baseline="0" dirty="0" err="1">
              <a:latin typeface="GHEA Grapalat" pitchFamily="50" charset="0"/>
            </a:rPr>
            <a:t>արդյունքի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en-US" sz="1900" b="1" baseline="0" dirty="0" err="1">
              <a:latin typeface="GHEA Grapalat" pitchFamily="50" charset="0"/>
            </a:rPr>
            <a:t>աճի</a:t>
          </a:r>
          <a:r>
            <a:rPr lang="en-US" sz="1900" b="1" baseline="0" dirty="0">
              <a:latin typeface="GHEA Grapalat" pitchFamily="50" charset="0"/>
            </a:rPr>
            <a:t> </a:t>
          </a:r>
          <a:r>
            <a:rPr lang="en-US" sz="1900" b="1" baseline="0" err="1">
              <a:latin typeface="GHEA Grapalat" pitchFamily="50" charset="0"/>
            </a:rPr>
            <a:t>դինամիկան</a:t>
          </a:r>
          <a:r>
            <a:rPr lang="en-US" sz="1900" b="1" baseline="0">
              <a:latin typeface="GHEA Grapalat" pitchFamily="50" charset="0"/>
            </a:rPr>
            <a:t> </a:t>
          </a:r>
          <a:r>
            <a:rPr lang="en-US" sz="1900" b="1" baseline="0" smtClean="0">
              <a:latin typeface="GHEA Grapalat" pitchFamily="50" charset="0"/>
            </a:rPr>
            <a:t>2016-2020թթ</a:t>
          </a:r>
          <a:r>
            <a:rPr lang="en-US" sz="1900" b="1" baseline="0" dirty="0">
              <a:latin typeface="GHEA Grapalat" pitchFamily="50" charset="0"/>
            </a:rPr>
            <a:t>.</a:t>
          </a:r>
          <a:endParaRPr lang="en-US" sz="1900" dirty="0">
            <a:latin typeface="GHEA Grapalat" pitchFamily="50" charset="0"/>
          </a:endParaRPr>
        </a:p>
      </dgm:t>
    </dgm:pt>
    <dgm:pt modelId="{C5EA2C74-1D5F-4BDB-BF16-9E9F8B90D5D7}" type="parTrans" cxnId="{B1422A8F-9166-4DD3-BE29-80160C7EFE86}">
      <dgm:prSet/>
      <dgm:spPr/>
      <dgm:t>
        <a:bodyPr/>
        <a:lstStyle/>
        <a:p>
          <a:endParaRPr lang="en-US"/>
        </a:p>
      </dgm:t>
    </dgm:pt>
    <dgm:pt modelId="{7111D40E-A130-48B6-8762-ACE8747462AC}" type="sibTrans" cxnId="{B1422A8F-9166-4DD3-BE29-80160C7EFE86}">
      <dgm:prSet/>
      <dgm:spPr/>
      <dgm:t>
        <a:bodyPr/>
        <a:lstStyle/>
        <a:p>
          <a:endParaRPr lang="en-US"/>
        </a:p>
      </dgm:t>
    </dgm:pt>
    <dgm:pt modelId="{BF6D97E4-2167-4754-9E86-F212DBC1E9DD}" type="pres">
      <dgm:prSet presAssocID="{4439CA75-E3D1-4BC3-9C23-B77833080B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3E677F-F9DB-400C-B992-41790D95C29B}" type="pres">
      <dgm:prSet presAssocID="{952898D3-3B6E-4339-99DE-0B73D8EDC324}" presName="parentText" presStyleLbl="node1" presStyleIdx="0" presStyleCnt="1" custScaleY="57298" custLinFactNeighborX="971" custLinFactNeighborY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E36990-B051-44BA-A758-EF3E6DB9F733}" type="presOf" srcId="{4439CA75-E3D1-4BC3-9C23-B77833080B5F}" destId="{BF6D97E4-2167-4754-9E86-F212DBC1E9DD}" srcOrd="0" destOrd="0" presId="urn:microsoft.com/office/officeart/2005/8/layout/vList2"/>
    <dgm:cxn modelId="{690C9CD5-BC3A-4C68-9955-CB30623A8B7A}" type="presOf" srcId="{952898D3-3B6E-4339-99DE-0B73D8EDC324}" destId="{A43E677F-F9DB-400C-B992-41790D95C29B}" srcOrd="0" destOrd="0" presId="urn:microsoft.com/office/officeart/2005/8/layout/vList2"/>
    <dgm:cxn modelId="{B1422A8F-9166-4DD3-BE29-80160C7EFE86}" srcId="{4439CA75-E3D1-4BC3-9C23-B77833080B5F}" destId="{952898D3-3B6E-4339-99DE-0B73D8EDC324}" srcOrd="0" destOrd="0" parTransId="{C5EA2C74-1D5F-4BDB-BF16-9E9F8B90D5D7}" sibTransId="{7111D40E-A130-48B6-8762-ACE8747462AC}"/>
    <dgm:cxn modelId="{000D21F9-4AEA-4672-A10B-1CB0BD485576}" type="presParOf" srcId="{BF6D97E4-2167-4754-9E86-F212DBC1E9DD}" destId="{A43E677F-F9DB-400C-B992-41790D95C29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E4E265-FBC8-439B-8298-BBFD12C59F4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1E77A2-CE67-4945-B2DE-95EDB5ADC0EF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hy-AM" sz="1900" b="1" baseline="0" dirty="0">
              <a:latin typeface="GHEA Grapalat" pitchFamily="50" charset="0"/>
            </a:rPr>
            <a:t>12-ամսյա գնաճ</a:t>
          </a:r>
          <a:r>
            <a:rPr lang="en-US" sz="1900" b="1" baseline="0" dirty="0">
              <a:latin typeface="GHEA Grapalat" pitchFamily="50" charset="0"/>
            </a:rPr>
            <a:t>ի </a:t>
          </a:r>
          <a:r>
            <a:rPr lang="en-US" sz="1900" b="1" baseline="0" err="1">
              <a:latin typeface="GHEA Grapalat" pitchFamily="50" charset="0"/>
            </a:rPr>
            <a:t>դինամիկան</a:t>
          </a:r>
          <a:r>
            <a:rPr lang="hy-AM" sz="1900" b="1" baseline="0">
              <a:latin typeface="GHEA Grapalat" pitchFamily="50" charset="0"/>
            </a:rPr>
            <a:t> </a:t>
          </a:r>
          <a:r>
            <a:rPr lang="hy-AM" sz="1900" b="1" baseline="0" smtClean="0">
              <a:latin typeface="GHEA Grapalat" pitchFamily="50" charset="0"/>
            </a:rPr>
            <a:t>201</a:t>
          </a:r>
          <a:r>
            <a:rPr lang="en-US" sz="1900" b="1" baseline="0" smtClean="0">
              <a:latin typeface="GHEA Grapalat" pitchFamily="50" charset="0"/>
            </a:rPr>
            <a:t>6</a:t>
          </a:r>
          <a:r>
            <a:rPr lang="hy-AM" sz="1900" b="1" baseline="0" smtClean="0">
              <a:latin typeface="GHEA Grapalat" pitchFamily="50" charset="0"/>
            </a:rPr>
            <a:t>-20</a:t>
          </a:r>
          <a:r>
            <a:rPr lang="en-US" sz="1900" b="1" baseline="0" smtClean="0">
              <a:latin typeface="GHEA Grapalat" pitchFamily="50" charset="0"/>
            </a:rPr>
            <a:t>20</a:t>
          </a:r>
          <a:r>
            <a:rPr lang="hy-AM" sz="1900" b="1" baseline="0" smtClean="0">
              <a:latin typeface="GHEA Grapalat" pitchFamily="50" charset="0"/>
            </a:rPr>
            <a:t>թթ</a:t>
          </a:r>
          <a:r>
            <a:rPr lang="hy-AM" sz="1900" b="1" baseline="0" dirty="0">
              <a:latin typeface="GHEA Grapalat" pitchFamily="50" charset="0"/>
            </a:rPr>
            <a:t>.</a:t>
          </a:r>
          <a:endParaRPr lang="en-US" sz="1900" dirty="0">
            <a:latin typeface="GHEA Grapalat" pitchFamily="50" charset="0"/>
          </a:endParaRPr>
        </a:p>
      </dgm:t>
    </dgm:pt>
    <dgm:pt modelId="{B394F3DE-8B5F-4133-9809-0382BF6F4471}" type="parTrans" cxnId="{0B84CED2-6A6A-412A-950E-EC57E7A2B21A}">
      <dgm:prSet/>
      <dgm:spPr/>
      <dgm:t>
        <a:bodyPr/>
        <a:lstStyle/>
        <a:p>
          <a:pPr algn="ctr"/>
          <a:endParaRPr lang="en-US" sz="1900">
            <a:latin typeface="GHEA Grapalat" pitchFamily="50" charset="0"/>
          </a:endParaRPr>
        </a:p>
      </dgm:t>
    </dgm:pt>
    <dgm:pt modelId="{9734DDCD-014A-4E41-B90A-85108488B3F8}" type="sibTrans" cxnId="{0B84CED2-6A6A-412A-950E-EC57E7A2B21A}">
      <dgm:prSet/>
      <dgm:spPr/>
      <dgm:t>
        <a:bodyPr/>
        <a:lstStyle/>
        <a:p>
          <a:pPr algn="ctr"/>
          <a:endParaRPr lang="en-US" sz="1900">
            <a:latin typeface="GHEA Grapalat" pitchFamily="50" charset="0"/>
          </a:endParaRPr>
        </a:p>
      </dgm:t>
    </dgm:pt>
    <dgm:pt modelId="{219B3DAB-A2EB-45F8-86FA-5094BE582DD3}" type="pres">
      <dgm:prSet presAssocID="{A4E4E265-FBC8-439B-8298-BBFD12C59F4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9B1ECE-46C7-4A27-8BF3-8639504D67E8}" type="pres">
      <dgm:prSet presAssocID="{2C1E77A2-CE67-4945-B2DE-95EDB5ADC0EF}" presName="parentText" presStyleLbl="node1" presStyleIdx="0" presStyleCnt="1" custLinFactNeighborY="1365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84CED2-6A6A-412A-950E-EC57E7A2B21A}" srcId="{A4E4E265-FBC8-439B-8298-BBFD12C59F49}" destId="{2C1E77A2-CE67-4945-B2DE-95EDB5ADC0EF}" srcOrd="0" destOrd="0" parTransId="{B394F3DE-8B5F-4133-9809-0382BF6F4471}" sibTransId="{9734DDCD-014A-4E41-B90A-85108488B3F8}"/>
    <dgm:cxn modelId="{16B67B06-F5E7-403D-86E0-1604CF2680C0}" type="presOf" srcId="{A4E4E265-FBC8-439B-8298-BBFD12C59F49}" destId="{219B3DAB-A2EB-45F8-86FA-5094BE582DD3}" srcOrd="0" destOrd="0" presId="urn:microsoft.com/office/officeart/2005/8/layout/vList2"/>
    <dgm:cxn modelId="{2993ACF1-541D-49E9-9593-FFF6277608D6}" type="presOf" srcId="{2C1E77A2-CE67-4945-B2DE-95EDB5ADC0EF}" destId="{139B1ECE-46C7-4A27-8BF3-8639504D67E8}" srcOrd="0" destOrd="0" presId="urn:microsoft.com/office/officeart/2005/8/layout/vList2"/>
    <dgm:cxn modelId="{C93CF679-8785-4E59-BBDF-33078908717E}" type="presParOf" srcId="{219B3DAB-A2EB-45F8-86FA-5094BE582DD3}" destId="{139B1ECE-46C7-4A27-8BF3-8639504D67E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FF35D4F-2386-43E4-87C9-AC9B0418C022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FAF51C-2B09-492B-AF94-7BBE2DBA5C31}">
      <dgm:prSet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pPr algn="ctr" rtl="0"/>
          <a:r>
            <a:rPr lang="en-US" sz="1900" b="1" baseline="0">
              <a:latin typeface="GHEA Grapalat" pitchFamily="50" charset="0"/>
            </a:rPr>
            <a:t>Համախմբված բյուջե և պետական բյուջե</a:t>
          </a:r>
          <a:endParaRPr lang="en-US" sz="1900">
            <a:latin typeface="GHEA Grapalat" pitchFamily="50" charset="0"/>
          </a:endParaRPr>
        </a:p>
      </dgm:t>
    </dgm:pt>
    <dgm:pt modelId="{6089DB1A-BCD0-428D-8DE2-3D4BE3DD9362}" type="parTrans" cxnId="{4BA89AD5-3D41-4FB0-926A-EC2269A73B96}">
      <dgm:prSet/>
      <dgm:spPr/>
      <dgm:t>
        <a:bodyPr/>
        <a:lstStyle/>
        <a:p>
          <a:pPr algn="ctr"/>
          <a:endParaRPr lang="en-US" sz="1900"/>
        </a:p>
      </dgm:t>
    </dgm:pt>
    <dgm:pt modelId="{1D2BD6F2-0ED1-4743-AC18-A5358396ABA1}" type="sibTrans" cxnId="{4BA89AD5-3D41-4FB0-926A-EC2269A73B96}">
      <dgm:prSet/>
      <dgm:spPr/>
      <dgm:t>
        <a:bodyPr/>
        <a:lstStyle/>
        <a:p>
          <a:pPr algn="ctr"/>
          <a:endParaRPr lang="en-US" sz="1900"/>
        </a:p>
      </dgm:t>
    </dgm:pt>
    <dgm:pt modelId="{1BC46739-A598-4E3C-9088-42BFF5D5EB6D}" type="pres">
      <dgm:prSet presAssocID="{4FF35D4F-2386-43E4-87C9-AC9B0418C0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6B2C22-ACD0-42A8-941B-82C2976CF18B}" type="pres">
      <dgm:prSet presAssocID="{BFFAF51C-2B09-492B-AF94-7BBE2DBA5C3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4F3223-5619-4C8A-A240-FAB64ECF2175}" type="presOf" srcId="{4FF35D4F-2386-43E4-87C9-AC9B0418C022}" destId="{1BC46739-A598-4E3C-9088-42BFF5D5EB6D}" srcOrd="0" destOrd="0" presId="urn:microsoft.com/office/officeart/2005/8/layout/vList2"/>
    <dgm:cxn modelId="{233834A4-BEE1-4AAE-BA53-0E99AAB85DB1}" type="presOf" srcId="{BFFAF51C-2B09-492B-AF94-7BBE2DBA5C31}" destId="{426B2C22-ACD0-42A8-941B-82C2976CF18B}" srcOrd="0" destOrd="0" presId="urn:microsoft.com/office/officeart/2005/8/layout/vList2"/>
    <dgm:cxn modelId="{4BA89AD5-3D41-4FB0-926A-EC2269A73B96}" srcId="{4FF35D4F-2386-43E4-87C9-AC9B0418C022}" destId="{BFFAF51C-2B09-492B-AF94-7BBE2DBA5C31}" srcOrd="0" destOrd="0" parTransId="{6089DB1A-BCD0-428D-8DE2-3D4BE3DD9362}" sibTransId="{1D2BD6F2-0ED1-4743-AC18-A5358396ABA1}"/>
    <dgm:cxn modelId="{0FB3369C-4A67-4538-B3D6-0622287AE4C1}" type="presParOf" srcId="{1BC46739-A598-4E3C-9088-42BFF5D5EB6D}" destId="{426B2C22-ACD0-42A8-941B-82C2976CF18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2105B55-90D7-49C7-A747-BD6811140C90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2CB35B-46BD-411F-BC5F-2053C19BA0AB}">
      <dgm:prSet phldrT="[Text]" custT="1"/>
      <dgm:spPr/>
      <dgm:t>
        <a:bodyPr/>
        <a:lstStyle/>
        <a:p>
          <a:r>
            <a:rPr lang="en-US" sz="1700" b="1">
              <a:latin typeface="GHEA Grapalat" pitchFamily="50" charset="0"/>
            </a:rPr>
            <a:t>Համախմբված բյուջե</a:t>
          </a:r>
          <a:endParaRPr lang="en-US" sz="1700"/>
        </a:p>
      </dgm:t>
    </dgm:pt>
    <dgm:pt modelId="{95FA4648-0642-4644-90D2-FFA2EEC893E5}" type="parTrans" cxnId="{33C7F9B9-6749-4498-ACFC-57F071217A00}">
      <dgm:prSet/>
      <dgm:spPr/>
      <dgm:t>
        <a:bodyPr/>
        <a:lstStyle/>
        <a:p>
          <a:endParaRPr lang="en-US"/>
        </a:p>
      </dgm:t>
    </dgm:pt>
    <dgm:pt modelId="{C45BAE78-E13B-4009-AC20-7A98D2EA0FA1}" type="sibTrans" cxnId="{33C7F9B9-6749-4498-ACFC-57F071217A00}">
      <dgm:prSet/>
      <dgm:spPr/>
      <dgm:t>
        <a:bodyPr/>
        <a:lstStyle/>
        <a:p>
          <a:endParaRPr lang="en-US"/>
        </a:p>
      </dgm:t>
    </dgm:pt>
    <dgm:pt modelId="{D1046222-DEE4-4681-95CE-94FB412C85D3}">
      <dgm:prSet phldrT="[Text]" custT="1"/>
      <dgm:spPr/>
      <dgm:t>
        <a:bodyPr/>
        <a:lstStyle/>
        <a:p>
          <a:r>
            <a:rPr lang="en-US" sz="1700" b="1">
              <a:latin typeface="GHEA Grapalat" pitchFamily="50" charset="0"/>
            </a:rPr>
            <a:t>Պետական բյուջե</a:t>
          </a:r>
          <a:endParaRPr lang="en-US" sz="1700"/>
        </a:p>
      </dgm:t>
    </dgm:pt>
    <dgm:pt modelId="{BBF60254-202C-4E02-ABBD-32EC85290476}" type="parTrans" cxnId="{21886A28-6F3A-4AF1-85EB-B7D913C2D255}">
      <dgm:prSet/>
      <dgm:spPr/>
      <dgm:t>
        <a:bodyPr/>
        <a:lstStyle/>
        <a:p>
          <a:endParaRPr lang="en-US"/>
        </a:p>
      </dgm:t>
    </dgm:pt>
    <dgm:pt modelId="{8FF46992-F479-4244-B6FD-EF36AEDA7194}" type="sibTrans" cxnId="{21886A28-6F3A-4AF1-85EB-B7D913C2D255}">
      <dgm:prSet/>
      <dgm:spPr/>
      <dgm:t>
        <a:bodyPr/>
        <a:lstStyle/>
        <a:p>
          <a:endParaRPr lang="en-US"/>
        </a:p>
      </dgm:t>
    </dgm:pt>
    <dgm:pt modelId="{5A56208E-F332-4F64-A47A-91AD58D4F25F}">
      <dgm:prSet phldrT="[Text]" custT="1"/>
      <dgm:spPr/>
      <dgm:t>
        <a:bodyPr/>
        <a:lstStyle/>
        <a:p>
          <a:r>
            <a:rPr lang="en-US" sz="1600" b="1" err="1">
              <a:latin typeface="GHEA Grapalat" pitchFamily="50" charset="0"/>
            </a:rPr>
            <a:t>Եկամուտներ</a:t>
          </a:r>
          <a:r>
            <a:rPr lang="en-US" sz="1600" b="1">
              <a:latin typeface="GHEA Grapalat" pitchFamily="50" charset="0"/>
            </a:rPr>
            <a:t> </a:t>
          </a:r>
          <a:r>
            <a:rPr lang="en-US" sz="1600" b="1" smtClean="0">
              <a:solidFill>
                <a:srgbClr val="FFC000"/>
              </a:solidFill>
              <a:latin typeface="GHEA Grapalat" pitchFamily="50" charset="0"/>
            </a:rPr>
            <a:t>1,560.7 մլրդ </a:t>
          </a:r>
          <a:r>
            <a:rPr lang="en-US" sz="1600" b="1" dirty="0" err="1">
              <a:solidFill>
                <a:srgbClr val="FFC000"/>
              </a:solidFill>
              <a:latin typeface="GHEA Grapalat" pitchFamily="50" charset="0"/>
            </a:rPr>
            <a:t>դրամ</a:t>
          </a:r>
          <a:endParaRPr lang="en-US" sz="1600" b="1" dirty="0">
            <a:solidFill>
              <a:srgbClr val="FFC000"/>
            </a:solidFill>
            <a:latin typeface="GHEA Grapalat" pitchFamily="50" charset="0"/>
          </a:endParaRPr>
        </a:p>
      </dgm:t>
    </dgm:pt>
    <dgm:pt modelId="{DDA0CE4C-471F-4205-81C3-BEF2369E52B3}" type="parTrans" cxnId="{6237D6F1-487F-44C9-A67F-F0096355641A}">
      <dgm:prSet/>
      <dgm:spPr/>
      <dgm:t>
        <a:bodyPr/>
        <a:lstStyle/>
        <a:p>
          <a:endParaRPr lang="en-US"/>
        </a:p>
      </dgm:t>
    </dgm:pt>
    <dgm:pt modelId="{11BCFCA5-C8B8-453A-A94C-705AF4E8CD5E}" type="sibTrans" cxnId="{6237D6F1-487F-44C9-A67F-F0096355641A}">
      <dgm:prSet/>
      <dgm:spPr/>
      <dgm:t>
        <a:bodyPr/>
        <a:lstStyle/>
        <a:p>
          <a:endParaRPr lang="en-US"/>
        </a:p>
      </dgm:t>
    </dgm:pt>
    <dgm:pt modelId="{793BA5ED-8756-4BB6-A90C-65F9CEFAB087}">
      <dgm:prSet phldrT="[Text]" custT="1"/>
      <dgm:spPr/>
      <dgm:t>
        <a:bodyPr/>
        <a:lstStyle/>
        <a:p>
          <a:r>
            <a:rPr lang="en-US" sz="1600" b="1" err="1">
              <a:latin typeface="GHEA Grapalat" pitchFamily="50" charset="0"/>
            </a:rPr>
            <a:t>Ծախսեր</a:t>
          </a:r>
          <a:r>
            <a:rPr lang="en-US" sz="1600" b="1">
              <a:latin typeface="GHEA Grapalat" pitchFamily="50" charset="0"/>
            </a:rPr>
            <a:t> </a:t>
          </a:r>
          <a:r>
            <a:rPr lang="en-US" sz="1600" b="1" smtClean="0">
              <a:solidFill>
                <a:srgbClr val="FFC000"/>
              </a:solidFill>
              <a:latin typeface="GHEA Grapalat" pitchFamily="50" charset="0"/>
            </a:rPr>
            <a:t>1,894.6 </a:t>
          </a:r>
          <a:r>
            <a:rPr lang="en-US" sz="1600" b="1" dirty="0" err="1">
              <a:solidFill>
                <a:srgbClr val="FFC000"/>
              </a:solidFill>
              <a:latin typeface="GHEA Grapalat" pitchFamily="50" charset="0"/>
            </a:rPr>
            <a:t>մլրդ</a:t>
          </a:r>
          <a:r>
            <a:rPr lang="en-US" sz="1600" b="1" dirty="0">
              <a:solidFill>
                <a:srgbClr val="FFC000"/>
              </a:solidFill>
              <a:latin typeface="GHEA Grapalat" pitchFamily="50" charset="0"/>
            </a:rPr>
            <a:t> </a:t>
          </a:r>
          <a:r>
            <a:rPr lang="en-US" sz="1600" b="1" dirty="0" err="1">
              <a:solidFill>
                <a:srgbClr val="FFC000"/>
              </a:solidFill>
              <a:latin typeface="GHEA Grapalat" pitchFamily="50" charset="0"/>
            </a:rPr>
            <a:t>դրամ</a:t>
          </a:r>
          <a:endParaRPr lang="en-US" sz="1600" b="1" dirty="0">
            <a:solidFill>
              <a:srgbClr val="FFC000"/>
            </a:solidFill>
            <a:latin typeface="GHEA Grapalat" pitchFamily="50" charset="0"/>
          </a:endParaRPr>
        </a:p>
      </dgm:t>
    </dgm:pt>
    <dgm:pt modelId="{4EA818C4-DA87-486F-B008-7DA14DB6C8EE}" type="parTrans" cxnId="{5A8813E6-B34F-4ED3-B232-B865D46F7155}">
      <dgm:prSet/>
      <dgm:spPr/>
      <dgm:t>
        <a:bodyPr/>
        <a:lstStyle/>
        <a:p>
          <a:endParaRPr lang="en-US"/>
        </a:p>
      </dgm:t>
    </dgm:pt>
    <dgm:pt modelId="{81D3F9DC-B1BA-49FB-83D0-13C657BB331F}" type="sibTrans" cxnId="{5A8813E6-B34F-4ED3-B232-B865D46F7155}">
      <dgm:prSet/>
      <dgm:spPr/>
      <dgm:t>
        <a:bodyPr/>
        <a:lstStyle/>
        <a:p>
          <a:endParaRPr lang="en-US"/>
        </a:p>
      </dgm:t>
    </dgm:pt>
    <dgm:pt modelId="{E2DFDECE-0633-4D70-9E80-5ECDA57AEF70}">
      <dgm:prSet phldrT="[Text]" custT="1"/>
      <dgm:spPr/>
      <dgm:t>
        <a:bodyPr/>
        <a:lstStyle/>
        <a:p>
          <a:r>
            <a:rPr lang="en-US" sz="1700" b="1">
              <a:latin typeface="GHEA Grapalat" pitchFamily="50" charset="0"/>
            </a:rPr>
            <a:t>Համայնքների բյուջեներ</a:t>
          </a:r>
          <a:endParaRPr lang="en-US" sz="1700"/>
        </a:p>
      </dgm:t>
    </dgm:pt>
    <dgm:pt modelId="{04DA3B57-6C67-4499-812F-BC5B7584D4B1}" type="parTrans" cxnId="{B9B1FA5F-5E9D-426F-AE86-6624C81A0198}">
      <dgm:prSet/>
      <dgm:spPr/>
      <dgm:t>
        <a:bodyPr/>
        <a:lstStyle/>
        <a:p>
          <a:endParaRPr lang="en-US"/>
        </a:p>
      </dgm:t>
    </dgm:pt>
    <dgm:pt modelId="{1121E734-3BCF-49AB-A210-F1AD9021BE21}" type="sibTrans" cxnId="{B9B1FA5F-5E9D-426F-AE86-6624C81A0198}">
      <dgm:prSet/>
      <dgm:spPr/>
      <dgm:t>
        <a:bodyPr/>
        <a:lstStyle/>
        <a:p>
          <a:endParaRPr lang="en-US"/>
        </a:p>
      </dgm:t>
    </dgm:pt>
    <dgm:pt modelId="{A8559F9D-4C45-4A97-918B-0B5B6104E482}">
      <dgm:prSet phldrT="[Text]" custT="1"/>
      <dgm:spPr/>
      <dgm:t>
        <a:bodyPr/>
        <a:lstStyle/>
        <a:p>
          <a:r>
            <a:rPr lang="en-US" sz="1600" b="1" dirty="0" err="1">
              <a:latin typeface="GHEA Grapalat" pitchFamily="50" charset="0"/>
            </a:rPr>
            <a:t>Հավելուրդ</a:t>
          </a:r>
          <a:endParaRPr lang="en-US" sz="1600" b="1" dirty="0">
            <a:latin typeface="GHEA Grapalat" pitchFamily="50" charset="0"/>
          </a:endParaRPr>
        </a:p>
        <a:p>
          <a:r>
            <a:rPr lang="en-US" sz="1600" b="1" smtClean="0">
              <a:solidFill>
                <a:srgbClr val="FFC000"/>
              </a:solidFill>
              <a:latin typeface="GHEA Grapalat" pitchFamily="50" charset="0"/>
            </a:rPr>
            <a:t>17.8 </a:t>
          </a:r>
          <a:r>
            <a:rPr lang="en-US" sz="1600" b="1" dirty="0" err="1">
              <a:solidFill>
                <a:srgbClr val="FFC000"/>
              </a:solidFill>
              <a:latin typeface="GHEA Grapalat" pitchFamily="50" charset="0"/>
            </a:rPr>
            <a:t>մլրդ</a:t>
          </a:r>
          <a:r>
            <a:rPr lang="en-US" sz="1600" b="1" dirty="0">
              <a:solidFill>
                <a:srgbClr val="FFC000"/>
              </a:solidFill>
              <a:latin typeface="GHEA Grapalat" pitchFamily="50" charset="0"/>
            </a:rPr>
            <a:t> </a:t>
          </a:r>
          <a:r>
            <a:rPr lang="en-US" sz="1600" b="1" dirty="0" err="1">
              <a:solidFill>
                <a:srgbClr val="FFC000"/>
              </a:solidFill>
              <a:latin typeface="GHEA Grapalat" pitchFamily="50" charset="0"/>
            </a:rPr>
            <a:t>դրամ</a:t>
          </a:r>
          <a:endParaRPr lang="en-US" sz="1600" b="1" dirty="0">
            <a:solidFill>
              <a:srgbClr val="FFC000"/>
            </a:solidFill>
            <a:latin typeface="GHEA Grapalat" pitchFamily="50" charset="0"/>
          </a:endParaRPr>
        </a:p>
      </dgm:t>
    </dgm:pt>
    <dgm:pt modelId="{F5B13B10-0E4F-4224-8B7A-F7D75E8B141A}" type="parTrans" cxnId="{5218A56F-D971-42DA-B041-563B37057AEF}">
      <dgm:prSet/>
      <dgm:spPr/>
      <dgm:t>
        <a:bodyPr/>
        <a:lstStyle/>
        <a:p>
          <a:endParaRPr lang="en-US"/>
        </a:p>
      </dgm:t>
    </dgm:pt>
    <dgm:pt modelId="{543864D1-72F7-4EE9-9CF2-96F758B10318}" type="sibTrans" cxnId="{5218A56F-D971-42DA-B041-563B37057AEF}">
      <dgm:prSet/>
      <dgm:spPr/>
      <dgm:t>
        <a:bodyPr/>
        <a:lstStyle/>
        <a:p>
          <a:endParaRPr lang="en-US"/>
        </a:p>
      </dgm:t>
    </dgm:pt>
    <dgm:pt modelId="{A18D6266-7834-42BA-A272-54DE2938E029}">
      <dgm:prSet custT="1"/>
      <dgm:spPr/>
      <dgm:t>
        <a:bodyPr/>
        <a:lstStyle/>
        <a:p>
          <a:r>
            <a:rPr lang="en-US" sz="1600" b="1" err="1">
              <a:latin typeface="GHEA Grapalat" pitchFamily="50" charset="0"/>
            </a:rPr>
            <a:t>Եկամուտներ</a:t>
          </a:r>
          <a:r>
            <a:rPr lang="en-US" sz="1600" b="1">
              <a:latin typeface="GHEA Grapalat" pitchFamily="50" charset="0"/>
            </a:rPr>
            <a:t> </a:t>
          </a:r>
          <a:r>
            <a:rPr lang="en-US" sz="1600" b="1" smtClean="0">
              <a:solidFill>
                <a:srgbClr val="FFC000"/>
              </a:solidFill>
              <a:latin typeface="GHEA Grapalat" pitchFamily="50" charset="0"/>
            </a:rPr>
            <a:t>156.1 </a:t>
          </a:r>
          <a:r>
            <a:rPr lang="en-US" sz="1600" b="1" dirty="0" err="1">
              <a:solidFill>
                <a:srgbClr val="FFC000"/>
              </a:solidFill>
              <a:latin typeface="GHEA Grapalat" pitchFamily="50" charset="0"/>
            </a:rPr>
            <a:t>մլրդ</a:t>
          </a:r>
          <a:r>
            <a:rPr lang="en-US" sz="1600" b="1" dirty="0">
              <a:solidFill>
                <a:srgbClr val="FFC000"/>
              </a:solidFill>
              <a:latin typeface="GHEA Grapalat" pitchFamily="50" charset="0"/>
            </a:rPr>
            <a:t> </a:t>
          </a:r>
          <a:r>
            <a:rPr lang="en-US" sz="1600" b="1" dirty="0" err="1">
              <a:solidFill>
                <a:srgbClr val="FFC000"/>
              </a:solidFill>
              <a:latin typeface="GHEA Grapalat" pitchFamily="50" charset="0"/>
            </a:rPr>
            <a:t>դրամ</a:t>
          </a:r>
          <a:endParaRPr lang="en-US" sz="1600" b="1" dirty="0">
            <a:solidFill>
              <a:srgbClr val="FFC000"/>
            </a:solidFill>
            <a:latin typeface="GHEA Grapalat" pitchFamily="50" charset="0"/>
          </a:endParaRPr>
        </a:p>
      </dgm:t>
    </dgm:pt>
    <dgm:pt modelId="{A19D1725-A1E8-4379-B052-14349A077839}" type="parTrans" cxnId="{D66DA8DD-C16D-4CE7-9649-70E48940E87B}">
      <dgm:prSet/>
      <dgm:spPr/>
      <dgm:t>
        <a:bodyPr/>
        <a:lstStyle/>
        <a:p>
          <a:endParaRPr lang="en-US"/>
        </a:p>
      </dgm:t>
    </dgm:pt>
    <dgm:pt modelId="{A3203244-4ADB-4F0D-8948-56DEFCF7E2CA}" type="sibTrans" cxnId="{D66DA8DD-C16D-4CE7-9649-70E48940E87B}">
      <dgm:prSet/>
      <dgm:spPr/>
      <dgm:t>
        <a:bodyPr/>
        <a:lstStyle/>
        <a:p>
          <a:endParaRPr lang="en-US"/>
        </a:p>
      </dgm:t>
    </dgm:pt>
    <dgm:pt modelId="{B67E7FD8-B1E1-4823-9602-2CCC8F91BFED}">
      <dgm:prSet custT="1"/>
      <dgm:spPr/>
      <dgm:t>
        <a:bodyPr/>
        <a:lstStyle/>
        <a:p>
          <a:r>
            <a:rPr lang="en-US" sz="1600" b="1" dirty="0" err="1">
              <a:latin typeface="GHEA Grapalat" pitchFamily="50" charset="0"/>
            </a:rPr>
            <a:t>Ծախսեր</a:t>
          </a:r>
          <a:r>
            <a:rPr lang="en-US" sz="1600" b="1" dirty="0">
              <a:latin typeface="GHEA Grapalat" pitchFamily="50" charset="0"/>
            </a:rPr>
            <a:t> </a:t>
          </a:r>
        </a:p>
        <a:p>
          <a:r>
            <a:rPr lang="en-US" sz="1600" b="1" smtClean="0">
              <a:solidFill>
                <a:srgbClr val="FFC000"/>
              </a:solidFill>
              <a:latin typeface="GHEA Grapalat" pitchFamily="50" charset="0"/>
            </a:rPr>
            <a:t>138.4 </a:t>
          </a:r>
          <a:r>
            <a:rPr lang="en-US" sz="1600" b="1" dirty="0" err="1">
              <a:solidFill>
                <a:srgbClr val="FFC000"/>
              </a:solidFill>
              <a:latin typeface="GHEA Grapalat" pitchFamily="50" charset="0"/>
            </a:rPr>
            <a:t>մլրդ</a:t>
          </a:r>
          <a:r>
            <a:rPr lang="en-US" sz="1600" b="1" dirty="0">
              <a:solidFill>
                <a:srgbClr val="FFC000"/>
              </a:solidFill>
              <a:latin typeface="GHEA Grapalat" pitchFamily="50" charset="0"/>
            </a:rPr>
            <a:t> </a:t>
          </a:r>
          <a:r>
            <a:rPr lang="en-US" sz="1600" b="1" dirty="0" err="1">
              <a:solidFill>
                <a:srgbClr val="FFC000"/>
              </a:solidFill>
              <a:latin typeface="GHEA Grapalat" pitchFamily="50" charset="0"/>
            </a:rPr>
            <a:t>դրամ</a:t>
          </a:r>
          <a:r>
            <a:rPr lang="en-US" sz="1600" b="1" dirty="0">
              <a:solidFill>
                <a:srgbClr val="FFC000"/>
              </a:solidFill>
              <a:latin typeface="GHEA Grapalat" pitchFamily="50" charset="0"/>
            </a:rPr>
            <a:t> </a:t>
          </a:r>
        </a:p>
      </dgm:t>
    </dgm:pt>
    <dgm:pt modelId="{2CEA894D-3405-4184-ABD1-66A6E7781555}" type="parTrans" cxnId="{829341D7-4F6E-4307-9B11-B38943686F4A}">
      <dgm:prSet/>
      <dgm:spPr/>
      <dgm:t>
        <a:bodyPr/>
        <a:lstStyle/>
        <a:p>
          <a:endParaRPr lang="en-US"/>
        </a:p>
      </dgm:t>
    </dgm:pt>
    <dgm:pt modelId="{0F343896-852E-4DD9-9EB2-20E48F965F67}" type="sibTrans" cxnId="{829341D7-4F6E-4307-9B11-B38943686F4A}">
      <dgm:prSet/>
      <dgm:spPr/>
      <dgm:t>
        <a:bodyPr/>
        <a:lstStyle/>
        <a:p>
          <a:endParaRPr lang="en-US"/>
        </a:p>
      </dgm:t>
    </dgm:pt>
    <dgm:pt modelId="{4AC36273-AB75-49CB-A33B-25DCA5FBEE63}">
      <dgm:prSet custT="1"/>
      <dgm:spPr/>
      <dgm:t>
        <a:bodyPr/>
        <a:lstStyle/>
        <a:p>
          <a:r>
            <a:rPr lang="en-US" sz="1600" b="1" dirty="0" err="1">
              <a:latin typeface="GHEA Grapalat" pitchFamily="50" charset="0"/>
            </a:rPr>
            <a:t>Դեֆիցիտ</a:t>
          </a:r>
          <a:endParaRPr lang="en-US" sz="1600" b="1" dirty="0">
            <a:latin typeface="GHEA Grapalat" pitchFamily="50" charset="0"/>
          </a:endParaRPr>
        </a:p>
        <a:p>
          <a:r>
            <a:rPr lang="en-US" sz="1600" b="1" smtClean="0">
              <a:solidFill>
                <a:srgbClr val="FFC000"/>
              </a:solidFill>
              <a:latin typeface="GHEA Grapalat" pitchFamily="50" charset="0"/>
            </a:rPr>
            <a:t>334 </a:t>
          </a:r>
          <a:r>
            <a:rPr lang="en-US" sz="1600" b="1" dirty="0" err="1">
              <a:solidFill>
                <a:srgbClr val="FFC000"/>
              </a:solidFill>
              <a:latin typeface="GHEA Grapalat" pitchFamily="50" charset="0"/>
            </a:rPr>
            <a:t>մլրդ</a:t>
          </a:r>
          <a:r>
            <a:rPr lang="en-US" sz="1600" b="1" dirty="0">
              <a:solidFill>
                <a:srgbClr val="FFC000"/>
              </a:solidFill>
              <a:latin typeface="GHEA Grapalat" pitchFamily="50" charset="0"/>
            </a:rPr>
            <a:t> </a:t>
          </a:r>
          <a:r>
            <a:rPr lang="en-US" sz="1600" b="1" dirty="0" err="1">
              <a:solidFill>
                <a:srgbClr val="FFC000"/>
              </a:solidFill>
              <a:latin typeface="GHEA Grapalat" pitchFamily="50" charset="0"/>
            </a:rPr>
            <a:t>դրամ</a:t>
          </a:r>
          <a:endParaRPr lang="en-US" sz="1600" b="1" dirty="0">
            <a:solidFill>
              <a:srgbClr val="FFC000"/>
            </a:solidFill>
            <a:latin typeface="GHEA Grapalat" pitchFamily="50" charset="0"/>
          </a:endParaRPr>
        </a:p>
      </dgm:t>
    </dgm:pt>
    <dgm:pt modelId="{FE02D014-8AE4-4AEE-94E7-3AA741368804}" type="parTrans" cxnId="{7CBB142B-4694-4865-B965-A46FC67AAC4D}">
      <dgm:prSet/>
      <dgm:spPr/>
      <dgm:t>
        <a:bodyPr/>
        <a:lstStyle/>
        <a:p>
          <a:endParaRPr lang="en-US"/>
        </a:p>
      </dgm:t>
    </dgm:pt>
    <dgm:pt modelId="{460D3927-297F-432D-9086-38273F7CC566}" type="sibTrans" cxnId="{7CBB142B-4694-4865-B965-A46FC67AAC4D}">
      <dgm:prSet/>
      <dgm:spPr/>
      <dgm:t>
        <a:bodyPr/>
        <a:lstStyle/>
        <a:p>
          <a:endParaRPr lang="en-US"/>
        </a:p>
      </dgm:t>
    </dgm:pt>
    <dgm:pt modelId="{C190E412-0F9F-4736-AE7D-5068DDFCC7DF}" type="pres">
      <dgm:prSet presAssocID="{12105B55-90D7-49C7-A747-BD6811140C9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AE98C78-6C80-40B4-94B0-AB5CBF74BFE4}" type="pres">
      <dgm:prSet presAssocID="{FD2CB35B-46BD-411F-BC5F-2053C19BA0AB}" presName="root1" presStyleCnt="0"/>
      <dgm:spPr/>
    </dgm:pt>
    <dgm:pt modelId="{FB8C2C80-913D-4233-9D05-1207E810DCE7}" type="pres">
      <dgm:prSet presAssocID="{FD2CB35B-46BD-411F-BC5F-2053C19BA0AB}" presName="LevelOneTextNode" presStyleLbl="node0" presStyleIdx="0" presStyleCnt="1" custLinFactNeighborX="-58346" custLinFactNeighborY="-26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A30AF6-378D-49C5-8580-2B12D028D326}" type="pres">
      <dgm:prSet presAssocID="{FD2CB35B-46BD-411F-BC5F-2053C19BA0AB}" presName="level2hierChild" presStyleCnt="0"/>
      <dgm:spPr/>
    </dgm:pt>
    <dgm:pt modelId="{F4772B78-EFA4-4F79-8DD5-FBF784A68B17}" type="pres">
      <dgm:prSet presAssocID="{BBF60254-202C-4E02-ABBD-32EC85290476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ACE7E418-D4A4-4200-8E78-A31FD71D2E09}" type="pres">
      <dgm:prSet presAssocID="{BBF60254-202C-4E02-ABBD-32EC85290476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110E028-D838-4312-A6E6-525E95D56691}" type="pres">
      <dgm:prSet presAssocID="{D1046222-DEE4-4681-95CE-94FB412C85D3}" presName="root2" presStyleCnt="0"/>
      <dgm:spPr/>
    </dgm:pt>
    <dgm:pt modelId="{214962D7-179A-4E56-A7E3-E04609F6F03D}" type="pres">
      <dgm:prSet presAssocID="{D1046222-DEE4-4681-95CE-94FB412C85D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C6E09F-FDA9-484C-A486-782061CCEAB5}" type="pres">
      <dgm:prSet presAssocID="{D1046222-DEE4-4681-95CE-94FB412C85D3}" presName="level3hierChild" presStyleCnt="0"/>
      <dgm:spPr/>
    </dgm:pt>
    <dgm:pt modelId="{7D371D36-0215-48ED-BEEF-8F22A7406B19}" type="pres">
      <dgm:prSet presAssocID="{DDA0CE4C-471F-4205-81C3-BEF2369E52B3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B70BAB93-9505-42F6-B121-4A79FED7D804}" type="pres">
      <dgm:prSet presAssocID="{DDA0CE4C-471F-4205-81C3-BEF2369E52B3}" presName="connTx" presStyleLbl="parChTrans1D3" presStyleIdx="0" presStyleCnt="6"/>
      <dgm:spPr/>
      <dgm:t>
        <a:bodyPr/>
        <a:lstStyle/>
        <a:p>
          <a:endParaRPr lang="en-US"/>
        </a:p>
      </dgm:t>
    </dgm:pt>
    <dgm:pt modelId="{BDD2C2B6-4F08-4CDC-A11B-2514BBD1BE72}" type="pres">
      <dgm:prSet presAssocID="{5A56208E-F332-4F64-A47A-91AD58D4F25F}" presName="root2" presStyleCnt="0"/>
      <dgm:spPr/>
    </dgm:pt>
    <dgm:pt modelId="{F72359A5-1CDE-4F94-BB93-41EF92D3EF69}" type="pres">
      <dgm:prSet presAssocID="{5A56208E-F332-4F64-A47A-91AD58D4F25F}" presName="LevelTwoTextNode" presStyleLbl="node3" presStyleIdx="0" presStyleCnt="6" custLinFactNeighborX="68519" custLinFactNeighborY="-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76D469-986A-4C09-884F-2F05697C72BB}" type="pres">
      <dgm:prSet presAssocID="{5A56208E-F332-4F64-A47A-91AD58D4F25F}" presName="level3hierChild" presStyleCnt="0"/>
      <dgm:spPr/>
    </dgm:pt>
    <dgm:pt modelId="{1DDFA1EA-C60A-4956-9908-3D59271A0328}" type="pres">
      <dgm:prSet presAssocID="{4EA818C4-DA87-486F-B008-7DA14DB6C8EE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111FEBF9-3F9F-4134-8F2F-8B5D3CDED36E}" type="pres">
      <dgm:prSet presAssocID="{4EA818C4-DA87-486F-B008-7DA14DB6C8EE}" presName="connTx" presStyleLbl="parChTrans1D3" presStyleIdx="1" presStyleCnt="6"/>
      <dgm:spPr/>
      <dgm:t>
        <a:bodyPr/>
        <a:lstStyle/>
        <a:p>
          <a:endParaRPr lang="en-US"/>
        </a:p>
      </dgm:t>
    </dgm:pt>
    <dgm:pt modelId="{26B243C7-825A-4EF0-A4F4-A887EE192E5B}" type="pres">
      <dgm:prSet presAssocID="{793BA5ED-8756-4BB6-A90C-65F9CEFAB087}" presName="root2" presStyleCnt="0"/>
      <dgm:spPr/>
    </dgm:pt>
    <dgm:pt modelId="{A28DF8D4-65D4-459B-A387-1812F0688D3C}" type="pres">
      <dgm:prSet presAssocID="{793BA5ED-8756-4BB6-A90C-65F9CEFAB087}" presName="LevelTwoTextNode" presStyleLbl="node3" presStyleIdx="1" presStyleCnt="6" custLinFactNeighborX="68519" custLinFactNeighborY="7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10930A-2629-4573-B729-A36018006FBC}" type="pres">
      <dgm:prSet presAssocID="{793BA5ED-8756-4BB6-A90C-65F9CEFAB087}" presName="level3hierChild" presStyleCnt="0"/>
      <dgm:spPr/>
    </dgm:pt>
    <dgm:pt modelId="{68852D6C-D139-47FE-97EC-376AA0489D9E}" type="pres">
      <dgm:prSet presAssocID="{FE02D014-8AE4-4AEE-94E7-3AA741368804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3B91211D-3D6B-4787-8BB9-5581D0CB5CBD}" type="pres">
      <dgm:prSet presAssocID="{FE02D014-8AE4-4AEE-94E7-3AA741368804}" presName="connTx" presStyleLbl="parChTrans1D3" presStyleIdx="2" presStyleCnt="6"/>
      <dgm:spPr/>
      <dgm:t>
        <a:bodyPr/>
        <a:lstStyle/>
        <a:p>
          <a:endParaRPr lang="en-US"/>
        </a:p>
      </dgm:t>
    </dgm:pt>
    <dgm:pt modelId="{68BC0021-BC4D-4E37-807F-EA8715E4B61F}" type="pres">
      <dgm:prSet presAssocID="{4AC36273-AB75-49CB-A33B-25DCA5FBEE63}" presName="root2" presStyleCnt="0"/>
      <dgm:spPr/>
    </dgm:pt>
    <dgm:pt modelId="{B61FC214-863F-4381-B5F4-57647109F481}" type="pres">
      <dgm:prSet presAssocID="{4AC36273-AB75-49CB-A33B-25DCA5FBEE63}" presName="LevelTwoTextNode" presStyleLbl="node3" presStyleIdx="2" presStyleCnt="6" custLinFactNeighborX="68519" custLinFactNeighborY="20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2CA720-7F16-4700-BC56-334A7CD87485}" type="pres">
      <dgm:prSet presAssocID="{4AC36273-AB75-49CB-A33B-25DCA5FBEE63}" presName="level3hierChild" presStyleCnt="0"/>
      <dgm:spPr/>
    </dgm:pt>
    <dgm:pt modelId="{81D7617B-780D-4547-A210-021B5DD9754E}" type="pres">
      <dgm:prSet presAssocID="{04DA3B57-6C67-4499-812F-BC5B7584D4B1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F0441E5-459D-4E1F-8ACA-4CB5C0DBFF81}" type="pres">
      <dgm:prSet presAssocID="{04DA3B57-6C67-4499-812F-BC5B7584D4B1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794A5B3-F1D2-4D6F-ADF5-330F19F22B0F}" type="pres">
      <dgm:prSet presAssocID="{E2DFDECE-0633-4D70-9E80-5ECDA57AEF70}" presName="root2" presStyleCnt="0"/>
      <dgm:spPr/>
    </dgm:pt>
    <dgm:pt modelId="{AC16C9FF-25AC-44CB-A392-767170BEEA85}" type="pres">
      <dgm:prSet presAssocID="{E2DFDECE-0633-4D70-9E80-5ECDA57AEF7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657C2C-7511-4283-8125-D6B88F3BCEC5}" type="pres">
      <dgm:prSet presAssocID="{E2DFDECE-0633-4D70-9E80-5ECDA57AEF70}" presName="level3hierChild" presStyleCnt="0"/>
      <dgm:spPr/>
    </dgm:pt>
    <dgm:pt modelId="{22047B87-F3FA-43AA-8292-262BC16C47AD}" type="pres">
      <dgm:prSet presAssocID="{A19D1725-A1E8-4379-B052-14349A077839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079C5935-D7FA-49B5-ABD0-4C78892442AC}" type="pres">
      <dgm:prSet presAssocID="{A19D1725-A1E8-4379-B052-14349A077839}" presName="connTx" presStyleLbl="parChTrans1D3" presStyleIdx="3" presStyleCnt="6"/>
      <dgm:spPr/>
      <dgm:t>
        <a:bodyPr/>
        <a:lstStyle/>
        <a:p>
          <a:endParaRPr lang="en-US"/>
        </a:p>
      </dgm:t>
    </dgm:pt>
    <dgm:pt modelId="{5EEF2A4A-1212-4FC1-A0AB-0CF177863EFA}" type="pres">
      <dgm:prSet presAssocID="{A18D6266-7834-42BA-A272-54DE2938E029}" presName="root2" presStyleCnt="0"/>
      <dgm:spPr/>
    </dgm:pt>
    <dgm:pt modelId="{C309A1B6-28D7-485E-9BBE-0ACBD620B651}" type="pres">
      <dgm:prSet presAssocID="{A18D6266-7834-42BA-A272-54DE2938E029}" presName="LevelTwoTextNode" presStyleLbl="node3" presStyleIdx="3" presStyleCnt="6" custLinFactNeighborX="52039" custLinFactNeighborY="71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51287B-E7FE-491F-8305-C49B62FD995A}" type="pres">
      <dgm:prSet presAssocID="{A18D6266-7834-42BA-A272-54DE2938E029}" presName="level3hierChild" presStyleCnt="0"/>
      <dgm:spPr/>
    </dgm:pt>
    <dgm:pt modelId="{FA90CF70-41B2-4A46-B73A-F090B45E5A03}" type="pres">
      <dgm:prSet presAssocID="{2CEA894D-3405-4184-ABD1-66A6E7781555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B33F4787-DEB3-480A-9650-E81695F3025F}" type="pres">
      <dgm:prSet presAssocID="{2CEA894D-3405-4184-ABD1-66A6E7781555}" presName="connTx" presStyleLbl="parChTrans1D3" presStyleIdx="4" presStyleCnt="6"/>
      <dgm:spPr/>
      <dgm:t>
        <a:bodyPr/>
        <a:lstStyle/>
        <a:p>
          <a:endParaRPr lang="en-US"/>
        </a:p>
      </dgm:t>
    </dgm:pt>
    <dgm:pt modelId="{739E54AE-E522-4F95-9023-75705DFC6741}" type="pres">
      <dgm:prSet presAssocID="{B67E7FD8-B1E1-4823-9602-2CCC8F91BFED}" presName="root2" presStyleCnt="0"/>
      <dgm:spPr/>
    </dgm:pt>
    <dgm:pt modelId="{B0BE3584-3BEE-44D9-B7BD-FD28E4EB4EDC}" type="pres">
      <dgm:prSet presAssocID="{B67E7FD8-B1E1-4823-9602-2CCC8F91BFED}" presName="LevelTwoTextNode" presStyleLbl="node3" presStyleIdx="4" presStyleCnt="6" custLinFactNeighborX="41427" custLinFactNeighborY="-4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619D00-FAE0-49B0-ADDE-E761109C0FCF}" type="pres">
      <dgm:prSet presAssocID="{B67E7FD8-B1E1-4823-9602-2CCC8F91BFED}" presName="level3hierChild" presStyleCnt="0"/>
      <dgm:spPr/>
    </dgm:pt>
    <dgm:pt modelId="{F46AB8DB-B65F-4926-9289-E2CC12AC12D0}" type="pres">
      <dgm:prSet presAssocID="{F5B13B10-0E4F-4224-8B7A-F7D75E8B141A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1324C68B-02FD-4ABB-A79F-2BAA3814E262}" type="pres">
      <dgm:prSet presAssocID="{F5B13B10-0E4F-4224-8B7A-F7D75E8B141A}" presName="connTx" presStyleLbl="parChTrans1D3" presStyleIdx="5" presStyleCnt="6"/>
      <dgm:spPr/>
      <dgm:t>
        <a:bodyPr/>
        <a:lstStyle/>
        <a:p>
          <a:endParaRPr lang="en-US"/>
        </a:p>
      </dgm:t>
    </dgm:pt>
    <dgm:pt modelId="{8CDB0861-AB81-4E6F-9C69-7209FFA521D7}" type="pres">
      <dgm:prSet presAssocID="{A8559F9D-4C45-4A97-918B-0B5B6104E482}" presName="root2" presStyleCnt="0"/>
      <dgm:spPr/>
    </dgm:pt>
    <dgm:pt modelId="{FDACC240-F350-477A-8BE3-BC3F2F2D1CB6}" type="pres">
      <dgm:prSet presAssocID="{A8559F9D-4C45-4A97-918B-0B5B6104E482}" presName="LevelTwoTextNode" presStyleLbl="node3" presStyleIdx="5" presStyleCnt="6" custLinFactNeighborX="52039" custLinFactNeighborY="24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665345-680C-44B1-A397-BDFC862E2CF8}" type="pres">
      <dgm:prSet presAssocID="{A8559F9D-4C45-4A97-918B-0B5B6104E482}" presName="level3hierChild" presStyleCnt="0"/>
      <dgm:spPr/>
    </dgm:pt>
  </dgm:ptLst>
  <dgm:cxnLst>
    <dgm:cxn modelId="{713B4B2D-5B07-45CF-B636-870863799D11}" type="presOf" srcId="{DDA0CE4C-471F-4205-81C3-BEF2369E52B3}" destId="{B70BAB93-9505-42F6-B121-4A79FED7D804}" srcOrd="1" destOrd="0" presId="urn:microsoft.com/office/officeart/2005/8/layout/hierarchy2"/>
    <dgm:cxn modelId="{514BDE7C-1717-48AD-9A4F-B614E3145456}" type="presOf" srcId="{A19D1725-A1E8-4379-B052-14349A077839}" destId="{079C5935-D7FA-49B5-ABD0-4C78892442AC}" srcOrd="1" destOrd="0" presId="urn:microsoft.com/office/officeart/2005/8/layout/hierarchy2"/>
    <dgm:cxn modelId="{4F43E4A7-5916-4D0C-B4BA-73E172D6DC2B}" type="presOf" srcId="{B67E7FD8-B1E1-4823-9602-2CCC8F91BFED}" destId="{B0BE3584-3BEE-44D9-B7BD-FD28E4EB4EDC}" srcOrd="0" destOrd="0" presId="urn:microsoft.com/office/officeart/2005/8/layout/hierarchy2"/>
    <dgm:cxn modelId="{B9B1FA5F-5E9D-426F-AE86-6624C81A0198}" srcId="{FD2CB35B-46BD-411F-BC5F-2053C19BA0AB}" destId="{E2DFDECE-0633-4D70-9E80-5ECDA57AEF70}" srcOrd="1" destOrd="0" parTransId="{04DA3B57-6C67-4499-812F-BC5B7584D4B1}" sibTransId="{1121E734-3BCF-49AB-A210-F1AD9021BE21}"/>
    <dgm:cxn modelId="{DC4DE8E8-86F0-4029-AB99-E62D16F40E99}" type="presOf" srcId="{DDA0CE4C-471F-4205-81C3-BEF2369E52B3}" destId="{7D371D36-0215-48ED-BEEF-8F22A7406B19}" srcOrd="0" destOrd="0" presId="urn:microsoft.com/office/officeart/2005/8/layout/hierarchy2"/>
    <dgm:cxn modelId="{7CBB142B-4694-4865-B965-A46FC67AAC4D}" srcId="{D1046222-DEE4-4681-95CE-94FB412C85D3}" destId="{4AC36273-AB75-49CB-A33B-25DCA5FBEE63}" srcOrd="2" destOrd="0" parTransId="{FE02D014-8AE4-4AEE-94E7-3AA741368804}" sibTransId="{460D3927-297F-432D-9086-38273F7CC566}"/>
    <dgm:cxn modelId="{33C7F9B9-6749-4498-ACFC-57F071217A00}" srcId="{12105B55-90D7-49C7-A747-BD6811140C90}" destId="{FD2CB35B-46BD-411F-BC5F-2053C19BA0AB}" srcOrd="0" destOrd="0" parTransId="{95FA4648-0642-4644-90D2-FFA2EEC893E5}" sibTransId="{C45BAE78-E13B-4009-AC20-7A98D2EA0FA1}"/>
    <dgm:cxn modelId="{5218A56F-D971-42DA-B041-563B37057AEF}" srcId="{E2DFDECE-0633-4D70-9E80-5ECDA57AEF70}" destId="{A8559F9D-4C45-4A97-918B-0B5B6104E482}" srcOrd="2" destOrd="0" parTransId="{F5B13B10-0E4F-4224-8B7A-F7D75E8B141A}" sibTransId="{543864D1-72F7-4EE9-9CF2-96F758B10318}"/>
    <dgm:cxn modelId="{6A544E7F-53AE-4381-BAFD-1219023F0AC8}" type="presOf" srcId="{BBF60254-202C-4E02-ABBD-32EC85290476}" destId="{F4772B78-EFA4-4F79-8DD5-FBF784A68B17}" srcOrd="0" destOrd="0" presId="urn:microsoft.com/office/officeart/2005/8/layout/hierarchy2"/>
    <dgm:cxn modelId="{F49255A8-5135-4B19-ACC3-25D66A7FCD0D}" type="presOf" srcId="{F5B13B10-0E4F-4224-8B7A-F7D75E8B141A}" destId="{F46AB8DB-B65F-4926-9289-E2CC12AC12D0}" srcOrd="0" destOrd="0" presId="urn:microsoft.com/office/officeart/2005/8/layout/hierarchy2"/>
    <dgm:cxn modelId="{D036FCA7-B73F-4AA1-84BC-A43C70BE08BD}" type="presOf" srcId="{2CEA894D-3405-4184-ABD1-66A6E7781555}" destId="{B33F4787-DEB3-480A-9650-E81695F3025F}" srcOrd="1" destOrd="0" presId="urn:microsoft.com/office/officeart/2005/8/layout/hierarchy2"/>
    <dgm:cxn modelId="{6237D6F1-487F-44C9-A67F-F0096355641A}" srcId="{D1046222-DEE4-4681-95CE-94FB412C85D3}" destId="{5A56208E-F332-4F64-A47A-91AD58D4F25F}" srcOrd="0" destOrd="0" parTransId="{DDA0CE4C-471F-4205-81C3-BEF2369E52B3}" sibTransId="{11BCFCA5-C8B8-453A-A94C-705AF4E8CD5E}"/>
    <dgm:cxn modelId="{194B416F-F521-4B82-95DB-768C4775088C}" type="presOf" srcId="{FD2CB35B-46BD-411F-BC5F-2053C19BA0AB}" destId="{FB8C2C80-913D-4233-9D05-1207E810DCE7}" srcOrd="0" destOrd="0" presId="urn:microsoft.com/office/officeart/2005/8/layout/hierarchy2"/>
    <dgm:cxn modelId="{B3043DC1-C02B-4185-9D48-13B4CFFF9389}" type="presOf" srcId="{D1046222-DEE4-4681-95CE-94FB412C85D3}" destId="{214962D7-179A-4E56-A7E3-E04609F6F03D}" srcOrd="0" destOrd="0" presId="urn:microsoft.com/office/officeart/2005/8/layout/hierarchy2"/>
    <dgm:cxn modelId="{CA9601DA-89F2-4CF9-ADF3-4A4A64106E24}" type="presOf" srcId="{04DA3B57-6C67-4499-812F-BC5B7584D4B1}" destId="{81D7617B-780D-4547-A210-021B5DD9754E}" srcOrd="0" destOrd="0" presId="urn:microsoft.com/office/officeart/2005/8/layout/hierarchy2"/>
    <dgm:cxn modelId="{5B37FFE7-3742-4C65-AA67-D92451017CA4}" type="presOf" srcId="{FE02D014-8AE4-4AEE-94E7-3AA741368804}" destId="{68852D6C-D139-47FE-97EC-376AA0489D9E}" srcOrd="0" destOrd="0" presId="urn:microsoft.com/office/officeart/2005/8/layout/hierarchy2"/>
    <dgm:cxn modelId="{829341D7-4F6E-4307-9B11-B38943686F4A}" srcId="{E2DFDECE-0633-4D70-9E80-5ECDA57AEF70}" destId="{B67E7FD8-B1E1-4823-9602-2CCC8F91BFED}" srcOrd="1" destOrd="0" parTransId="{2CEA894D-3405-4184-ABD1-66A6E7781555}" sibTransId="{0F343896-852E-4DD9-9EB2-20E48F965F67}"/>
    <dgm:cxn modelId="{8AA12A69-8386-461C-B238-56F05F4736AF}" type="presOf" srcId="{BBF60254-202C-4E02-ABBD-32EC85290476}" destId="{ACE7E418-D4A4-4200-8E78-A31FD71D2E09}" srcOrd="1" destOrd="0" presId="urn:microsoft.com/office/officeart/2005/8/layout/hierarchy2"/>
    <dgm:cxn modelId="{A9D6FAC8-252B-4EE8-A3A3-CB5F5C4ECB6B}" type="presOf" srcId="{793BA5ED-8756-4BB6-A90C-65F9CEFAB087}" destId="{A28DF8D4-65D4-459B-A387-1812F0688D3C}" srcOrd="0" destOrd="0" presId="urn:microsoft.com/office/officeart/2005/8/layout/hierarchy2"/>
    <dgm:cxn modelId="{226DEF53-4580-4AC5-9312-25AF92287DA4}" type="presOf" srcId="{5A56208E-F332-4F64-A47A-91AD58D4F25F}" destId="{F72359A5-1CDE-4F94-BB93-41EF92D3EF69}" srcOrd="0" destOrd="0" presId="urn:microsoft.com/office/officeart/2005/8/layout/hierarchy2"/>
    <dgm:cxn modelId="{0C7CE3F0-B4DC-41C6-8808-4F373F0842B2}" type="presOf" srcId="{4EA818C4-DA87-486F-B008-7DA14DB6C8EE}" destId="{111FEBF9-3F9F-4134-8F2F-8B5D3CDED36E}" srcOrd="1" destOrd="0" presId="urn:microsoft.com/office/officeart/2005/8/layout/hierarchy2"/>
    <dgm:cxn modelId="{3F6B4FAF-6775-4F8E-A608-113B1C183074}" type="presOf" srcId="{A8559F9D-4C45-4A97-918B-0B5B6104E482}" destId="{FDACC240-F350-477A-8BE3-BC3F2F2D1CB6}" srcOrd="0" destOrd="0" presId="urn:microsoft.com/office/officeart/2005/8/layout/hierarchy2"/>
    <dgm:cxn modelId="{A56705B4-048C-448E-9570-F6161186CD22}" type="presOf" srcId="{E2DFDECE-0633-4D70-9E80-5ECDA57AEF70}" destId="{AC16C9FF-25AC-44CB-A392-767170BEEA85}" srcOrd="0" destOrd="0" presId="urn:microsoft.com/office/officeart/2005/8/layout/hierarchy2"/>
    <dgm:cxn modelId="{DF0E9C5A-92B5-4557-9B79-E377ADBD1291}" type="presOf" srcId="{2CEA894D-3405-4184-ABD1-66A6E7781555}" destId="{FA90CF70-41B2-4A46-B73A-F090B45E5A03}" srcOrd="0" destOrd="0" presId="urn:microsoft.com/office/officeart/2005/8/layout/hierarchy2"/>
    <dgm:cxn modelId="{B2317E10-B7D2-4EEA-9FF9-0A6AA8C9F17C}" type="presOf" srcId="{4AC36273-AB75-49CB-A33B-25DCA5FBEE63}" destId="{B61FC214-863F-4381-B5F4-57647109F481}" srcOrd="0" destOrd="0" presId="urn:microsoft.com/office/officeart/2005/8/layout/hierarchy2"/>
    <dgm:cxn modelId="{7C2374E2-6EF0-452D-A064-DCDBB4FDD7F2}" type="presOf" srcId="{F5B13B10-0E4F-4224-8B7A-F7D75E8B141A}" destId="{1324C68B-02FD-4ABB-A79F-2BAA3814E262}" srcOrd="1" destOrd="0" presId="urn:microsoft.com/office/officeart/2005/8/layout/hierarchy2"/>
    <dgm:cxn modelId="{21886A28-6F3A-4AF1-85EB-B7D913C2D255}" srcId="{FD2CB35B-46BD-411F-BC5F-2053C19BA0AB}" destId="{D1046222-DEE4-4681-95CE-94FB412C85D3}" srcOrd="0" destOrd="0" parTransId="{BBF60254-202C-4E02-ABBD-32EC85290476}" sibTransId="{8FF46992-F479-4244-B6FD-EF36AEDA7194}"/>
    <dgm:cxn modelId="{5A8813E6-B34F-4ED3-B232-B865D46F7155}" srcId="{D1046222-DEE4-4681-95CE-94FB412C85D3}" destId="{793BA5ED-8756-4BB6-A90C-65F9CEFAB087}" srcOrd="1" destOrd="0" parTransId="{4EA818C4-DA87-486F-B008-7DA14DB6C8EE}" sibTransId="{81D3F9DC-B1BA-49FB-83D0-13C657BB331F}"/>
    <dgm:cxn modelId="{7880E230-D947-4A82-B436-FF60FE27D4D4}" type="presOf" srcId="{FE02D014-8AE4-4AEE-94E7-3AA741368804}" destId="{3B91211D-3D6B-4787-8BB9-5581D0CB5CBD}" srcOrd="1" destOrd="0" presId="urn:microsoft.com/office/officeart/2005/8/layout/hierarchy2"/>
    <dgm:cxn modelId="{8C7155D3-C127-4283-8D29-4F0C55A49330}" type="presOf" srcId="{12105B55-90D7-49C7-A747-BD6811140C90}" destId="{C190E412-0F9F-4736-AE7D-5068DDFCC7DF}" srcOrd="0" destOrd="0" presId="urn:microsoft.com/office/officeart/2005/8/layout/hierarchy2"/>
    <dgm:cxn modelId="{991FC8FF-559E-4AC2-9C9E-2D57789A1A8D}" type="presOf" srcId="{4EA818C4-DA87-486F-B008-7DA14DB6C8EE}" destId="{1DDFA1EA-C60A-4956-9908-3D59271A0328}" srcOrd="0" destOrd="0" presId="urn:microsoft.com/office/officeart/2005/8/layout/hierarchy2"/>
    <dgm:cxn modelId="{DA77C004-480A-40FD-9E70-428FA5E59B43}" type="presOf" srcId="{A19D1725-A1E8-4379-B052-14349A077839}" destId="{22047B87-F3FA-43AA-8292-262BC16C47AD}" srcOrd="0" destOrd="0" presId="urn:microsoft.com/office/officeart/2005/8/layout/hierarchy2"/>
    <dgm:cxn modelId="{0EF450EA-F691-4AE0-94CA-0CE97A26778D}" type="presOf" srcId="{A18D6266-7834-42BA-A272-54DE2938E029}" destId="{C309A1B6-28D7-485E-9BBE-0ACBD620B651}" srcOrd="0" destOrd="0" presId="urn:microsoft.com/office/officeart/2005/8/layout/hierarchy2"/>
    <dgm:cxn modelId="{9AB4A4BD-C756-4ED1-B521-6FC0F057B29F}" type="presOf" srcId="{04DA3B57-6C67-4499-812F-BC5B7584D4B1}" destId="{6F0441E5-459D-4E1F-8ACA-4CB5C0DBFF81}" srcOrd="1" destOrd="0" presId="urn:microsoft.com/office/officeart/2005/8/layout/hierarchy2"/>
    <dgm:cxn modelId="{D66DA8DD-C16D-4CE7-9649-70E48940E87B}" srcId="{E2DFDECE-0633-4D70-9E80-5ECDA57AEF70}" destId="{A18D6266-7834-42BA-A272-54DE2938E029}" srcOrd="0" destOrd="0" parTransId="{A19D1725-A1E8-4379-B052-14349A077839}" sibTransId="{A3203244-4ADB-4F0D-8948-56DEFCF7E2CA}"/>
    <dgm:cxn modelId="{2EE47B85-C123-47EA-87F4-6F8AC8CC085C}" type="presParOf" srcId="{C190E412-0F9F-4736-AE7D-5068DDFCC7DF}" destId="{EAE98C78-6C80-40B4-94B0-AB5CBF74BFE4}" srcOrd="0" destOrd="0" presId="urn:microsoft.com/office/officeart/2005/8/layout/hierarchy2"/>
    <dgm:cxn modelId="{43CEDA2D-8C59-4D77-9C30-CFD5C72B00E8}" type="presParOf" srcId="{EAE98C78-6C80-40B4-94B0-AB5CBF74BFE4}" destId="{FB8C2C80-913D-4233-9D05-1207E810DCE7}" srcOrd="0" destOrd="0" presId="urn:microsoft.com/office/officeart/2005/8/layout/hierarchy2"/>
    <dgm:cxn modelId="{8369DE8F-1EF4-40AB-90DE-05DB2474E210}" type="presParOf" srcId="{EAE98C78-6C80-40B4-94B0-AB5CBF74BFE4}" destId="{72A30AF6-378D-49C5-8580-2B12D028D326}" srcOrd="1" destOrd="0" presId="urn:microsoft.com/office/officeart/2005/8/layout/hierarchy2"/>
    <dgm:cxn modelId="{A92BE8B6-CF75-4B6B-8699-371F2599F5E7}" type="presParOf" srcId="{72A30AF6-378D-49C5-8580-2B12D028D326}" destId="{F4772B78-EFA4-4F79-8DD5-FBF784A68B17}" srcOrd="0" destOrd="0" presId="urn:microsoft.com/office/officeart/2005/8/layout/hierarchy2"/>
    <dgm:cxn modelId="{10AAF628-5575-4BF4-88CE-727B8011F8B2}" type="presParOf" srcId="{F4772B78-EFA4-4F79-8DD5-FBF784A68B17}" destId="{ACE7E418-D4A4-4200-8E78-A31FD71D2E09}" srcOrd="0" destOrd="0" presId="urn:microsoft.com/office/officeart/2005/8/layout/hierarchy2"/>
    <dgm:cxn modelId="{0ACC8EF8-3A90-40DC-AB44-7F53482B189A}" type="presParOf" srcId="{72A30AF6-378D-49C5-8580-2B12D028D326}" destId="{1110E028-D838-4312-A6E6-525E95D56691}" srcOrd="1" destOrd="0" presId="urn:microsoft.com/office/officeart/2005/8/layout/hierarchy2"/>
    <dgm:cxn modelId="{ABB99184-4A40-4C7F-AD8B-A165373ED7A5}" type="presParOf" srcId="{1110E028-D838-4312-A6E6-525E95D56691}" destId="{214962D7-179A-4E56-A7E3-E04609F6F03D}" srcOrd="0" destOrd="0" presId="urn:microsoft.com/office/officeart/2005/8/layout/hierarchy2"/>
    <dgm:cxn modelId="{C618B9E8-D0CF-4B68-AFC7-20EFC8DC4773}" type="presParOf" srcId="{1110E028-D838-4312-A6E6-525E95D56691}" destId="{F1C6E09F-FDA9-484C-A486-782061CCEAB5}" srcOrd="1" destOrd="0" presId="urn:microsoft.com/office/officeart/2005/8/layout/hierarchy2"/>
    <dgm:cxn modelId="{05E32D00-3C4D-4AB7-B6C8-8786589E8AAF}" type="presParOf" srcId="{F1C6E09F-FDA9-484C-A486-782061CCEAB5}" destId="{7D371D36-0215-48ED-BEEF-8F22A7406B19}" srcOrd="0" destOrd="0" presId="urn:microsoft.com/office/officeart/2005/8/layout/hierarchy2"/>
    <dgm:cxn modelId="{51A5D0F4-47BB-4996-8F3B-D9FD47BBFAFD}" type="presParOf" srcId="{7D371D36-0215-48ED-BEEF-8F22A7406B19}" destId="{B70BAB93-9505-42F6-B121-4A79FED7D804}" srcOrd="0" destOrd="0" presId="urn:microsoft.com/office/officeart/2005/8/layout/hierarchy2"/>
    <dgm:cxn modelId="{BDEDD507-58E3-4B15-A322-002BC3E2504F}" type="presParOf" srcId="{F1C6E09F-FDA9-484C-A486-782061CCEAB5}" destId="{BDD2C2B6-4F08-4CDC-A11B-2514BBD1BE72}" srcOrd="1" destOrd="0" presId="urn:microsoft.com/office/officeart/2005/8/layout/hierarchy2"/>
    <dgm:cxn modelId="{BB065CEE-EC1A-4D5C-AEFE-D5702D454502}" type="presParOf" srcId="{BDD2C2B6-4F08-4CDC-A11B-2514BBD1BE72}" destId="{F72359A5-1CDE-4F94-BB93-41EF92D3EF69}" srcOrd="0" destOrd="0" presId="urn:microsoft.com/office/officeart/2005/8/layout/hierarchy2"/>
    <dgm:cxn modelId="{5B1D0F7F-44BC-4A1C-9EA5-D361764098BD}" type="presParOf" srcId="{BDD2C2B6-4F08-4CDC-A11B-2514BBD1BE72}" destId="{4576D469-986A-4C09-884F-2F05697C72BB}" srcOrd="1" destOrd="0" presId="urn:microsoft.com/office/officeart/2005/8/layout/hierarchy2"/>
    <dgm:cxn modelId="{C086E857-5594-4705-A557-A2A476CEC50E}" type="presParOf" srcId="{F1C6E09F-FDA9-484C-A486-782061CCEAB5}" destId="{1DDFA1EA-C60A-4956-9908-3D59271A0328}" srcOrd="2" destOrd="0" presId="urn:microsoft.com/office/officeart/2005/8/layout/hierarchy2"/>
    <dgm:cxn modelId="{8C4445E7-84EA-4850-88F9-4CB19F20B4CD}" type="presParOf" srcId="{1DDFA1EA-C60A-4956-9908-3D59271A0328}" destId="{111FEBF9-3F9F-4134-8F2F-8B5D3CDED36E}" srcOrd="0" destOrd="0" presId="urn:microsoft.com/office/officeart/2005/8/layout/hierarchy2"/>
    <dgm:cxn modelId="{8015126B-D7DF-43CB-9ADC-E555EAF0C3F1}" type="presParOf" srcId="{F1C6E09F-FDA9-484C-A486-782061CCEAB5}" destId="{26B243C7-825A-4EF0-A4F4-A887EE192E5B}" srcOrd="3" destOrd="0" presId="urn:microsoft.com/office/officeart/2005/8/layout/hierarchy2"/>
    <dgm:cxn modelId="{62A669DB-9C9F-4373-970D-E3BDEC266BAE}" type="presParOf" srcId="{26B243C7-825A-4EF0-A4F4-A887EE192E5B}" destId="{A28DF8D4-65D4-459B-A387-1812F0688D3C}" srcOrd="0" destOrd="0" presId="urn:microsoft.com/office/officeart/2005/8/layout/hierarchy2"/>
    <dgm:cxn modelId="{8BF31BE6-3E08-4268-B26D-DD61734983AF}" type="presParOf" srcId="{26B243C7-825A-4EF0-A4F4-A887EE192E5B}" destId="{4510930A-2629-4573-B729-A36018006FBC}" srcOrd="1" destOrd="0" presId="urn:microsoft.com/office/officeart/2005/8/layout/hierarchy2"/>
    <dgm:cxn modelId="{97697D0A-567E-43DC-A6C9-D3C0C2A5760A}" type="presParOf" srcId="{F1C6E09F-FDA9-484C-A486-782061CCEAB5}" destId="{68852D6C-D139-47FE-97EC-376AA0489D9E}" srcOrd="4" destOrd="0" presId="urn:microsoft.com/office/officeart/2005/8/layout/hierarchy2"/>
    <dgm:cxn modelId="{B92C995C-4BEF-450E-B990-AACAE3B703B7}" type="presParOf" srcId="{68852D6C-D139-47FE-97EC-376AA0489D9E}" destId="{3B91211D-3D6B-4787-8BB9-5581D0CB5CBD}" srcOrd="0" destOrd="0" presId="urn:microsoft.com/office/officeart/2005/8/layout/hierarchy2"/>
    <dgm:cxn modelId="{08EB59CB-B82C-485D-927D-BF978731FCC6}" type="presParOf" srcId="{F1C6E09F-FDA9-484C-A486-782061CCEAB5}" destId="{68BC0021-BC4D-4E37-807F-EA8715E4B61F}" srcOrd="5" destOrd="0" presId="urn:microsoft.com/office/officeart/2005/8/layout/hierarchy2"/>
    <dgm:cxn modelId="{6FBD1FC5-C3E3-4863-9732-FBDE9C1B5E5E}" type="presParOf" srcId="{68BC0021-BC4D-4E37-807F-EA8715E4B61F}" destId="{B61FC214-863F-4381-B5F4-57647109F481}" srcOrd="0" destOrd="0" presId="urn:microsoft.com/office/officeart/2005/8/layout/hierarchy2"/>
    <dgm:cxn modelId="{6F274B1F-BF48-4F41-AB6C-EE13A41425D7}" type="presParOf" srcId="{68BC0021-BC4D-4E37-807F-EA8715E4B61F}" destId="{BA2CA720-7F16-4700-BC56-334A7CD87485}" srcOrd="1" destOrd="0" presId="urn:microsoft.com/office/officeart/2005/8/layout/hierarchy2"/>
    <dgm:cxn modelId="{73A78629-DFAF-4B7E-AC72-AF8AECD4ADB8}" type="presParOf" srcId="{72A30AF6-378D-49C5-8580-2B12D028D326}" destId="{81D7617B-780D-4547-A210-021B5DD9754E}" srcOrd="2" destOrd="0" presId="urn:microsoft.com/office/officeart/2005/8/layout/hierarchy2"/>
    <dgm:cxn modelId="{5AF3948C-177B-4294-8959-AC2A6B90E737}" type="presParOf" srcId="{81D7617B-780D-4547-A210-021B5DD9754E}" destId="{6F0441E5-459D-4E1F-8ACA-4CB5C0DBFF81}" srcOrd="0" destOrd="0" presId="urn:microsoft.com/office/officeart/2005/8/layout/hierarchy2"/>
    <dgm:cxn modelId="{F6290646-5C5C-493E-8D0C-8AA5FE74E6E9}" type="presParOf" srcId="{72A30AF6-378D-49C5-8580-2B12D028D326}" destId="{0794A5B3-F1D2-4D6F-ADF5-330F19F22B0F}" srcOrd="3" destOrd="0" presId="urn:microsoft.com/office/officeart/2005/8/layout/hierarchy2"/>
    <dgm:cxn modelId="{34D306B6-6901-4F8B-82EE-D45B38CE5236}" type="presParOf" srcId="{0794A5B3-F1D2-4D6F-ADF5-330F19F22B0F}" destId="{AC16C9FF-25AC-44CB-A392-767170BEEA85}" srcOrd="0" destOrd="0" presId="urn:microsoft.com/office/officeart/2005/8/layout/hierarchy2"/>
    <dgm:cxn modelId="{65451C81-812D-4C7F-BCBA-868FDA9BD335}" type="presParOf" srcId="{0794A5B3-F1D2-4D6F-ADF5-330F19F22B0F}" destId="{2E657C2C-7511-4283-8125-D6B88F3BCEC5}" srcOrd="1" destOrd="0" presId="urn:microsoft.com/office/officeart/2005/8/layout/hierarchy2"/>
    <dgm:cxn modelId="{0336156B-F913-4704-8075-C57063ADDF37}" type="presParOf" srcId="{2E657C2C-7511-4283-8125-D6B88F3BCEC5}" destId="{22047B87-F3FA-43AA-8292-262BC16C47AD}" srcOrd="0" destOrd="0" presId="urn:microsoft.com/office/officeart/2005/8/layout/hierarchy2"/>
    <dgm:cxn modelId="{504E08DF-270A-4EBF-9E8E-3822ED7CDD51}" type="presParOf" srcId="{22047B87-F3FA-43AA-8292-262BC16C47AD}" destId="{079C5935-D7FA-49B5-ABD0-4C78892442AC}" srcOrd="0" destOrd="0" presId="urn:microsoft.com/office/officeart/2005/8/layout/hierarchy2"/>
    <dgm:cxn modelId="{9C3FBE40-D1DA-4D29-A922-E362A1114773}" type="presParOf" srcId="{2E657C2C-7511-4283-8125-D6B88F3BCEC5}" destId="{5EEF2A4A-1212-4FC1-A0AB-0CF177863EFA}" srcOrd="1" destOrd="0" presId="urn:microsoft.com/office/officeart/2005/8/layout/hierarchy2"/>
    <dgm:cxn modelId="{ECFBA1C9-5CEA-450B-A19A-59100188B578}" type="presParOf" srcId="{5EEF2A4A-1212-4FC1-A0AB-0CF177863EFA}" destId="{C309A1B6-28D7-485E-9BBE-0ACBD620B651}" srcOrd="0" destOrd="0" presId="urn:microsoft.com/office/officeart/2005/8/layout/hierarchy2"/>
    <dgm:cxn modelId="{E5B48918-48F2-4C9C-AF03-04D6D5B996C4}" type="presParOf" srcId="{5EEF2A4A-1212-4FC1-A0AB-0CF177863EFA}" destId="{7851287B-E7FE-491F-8305-C49B62FD995A}" srcOrd="1" destOrd="0" presId="urn:microsoft.com/office/officeart/2005/8/layout/hierarchy2"/>
    <dgm:cxn modelId="{625CA262-A038-4CA0-A910-16C3FF98B4B9}" type="presParOf" srcId="{2E657C2C-7511-4283-8125-D6B88F3BCEC5}" destId="{FA90CF70-41B2-4A46-B73A-F090B45E5A03}" srcOrd="2" destOrd="0" presId="urn:microsoft.com/office/officeart/2005/8/layout/hierarchy2"/>
    <dgm:cxn modelId="{E053530D-61AB-4059-99C2-35C3107946CF}" type="presParOf" srcId="{FA90CF70-41B2-4A46-B73A-F090B45E5A03}" destId="{B33F4787-DEB3-480A-9650-E81695F3025F}" srcOrd="0" destOrd="0" presId="urn:microsoft.com/office/officeart/2005/8/layout/hierarchy2"/>
    <dgm:cxn modelId="{08DC1B83-E465-4DF0-979F-D9831BCA6EA7}" type="presParOf" srcId="{2E657C2C-7511-4283-8125-D6B88F3BCEC5}" destId="{739E54AE-E522-4F95-9023-75705DFC6741}" srcOrd="3" destOrd="0" presId="urn:microsoft.com/office/officeart/2005/8/layout/hierarchy2"/>
    <dgm:cxn modelId="{465119F4-5D1B-4053-9329-D8A8147BD702}" type="presParOf" srcId="{739E54AE-E522-4F95-9023-75705DFC6741}" destId="{B0BE3584-3BEE-44D9-B7BD-FD28E4EB4EDC}" srcOrd="0" destOrd="0" presId="urn:microsoft.com/office/officeart/2005/8/layout/hierarchy2"/>
    <dgm:cxn modelId="{0712D777-999F-4931-88E8-C1FE6141BE04}" type="presParOf" srcId="{739E54AE-E522-4F95-9023-75705DFC6741}" destId="{59619D00-FAE0-49B0-ADDE-E761109C0FCF}" srcOrd="1" destOrd="0" presId="urn:microsoft.com/office/officeart/2005/8/layout/hierarchy2"/>
    <dgm:cxn modelId="{8E33339A-C8A6-4E3C-92D8-36C99B028850}" type="presParOf" srcId="{2E657C2C-7511-4283-8125-D6B88F3BCEC5}" destId="{F46AB8DB-B65F-4926-9289-E2CC12AC12D0}" srcOrd="4" destOrd="0" presId="urn:microsoft.com/office/officeart/2005/8/layout/hierarchy2"/>
    <dgm:cxn modelId="{915E2395-39A4-47AA-B288-D033F77F17E5}" type="presParOf" srcId="{F46AB8DB-B65F-4926-9289-E2CC12AC12D0}" destId="{1324C68B-02FD-4ABB-A79F-2BAA3814E262}" srcOrd="0" destOrd="0" presId="urn:microsoft.com/office/officeart/2005/8/layout/hierarchy2"/>
    <dgm:cxn modelId="{20C96F13-6916-4E7D-BAA5-FE0C702B28A5}" type="presParOf" srcId="{2E657C2C-7511-4283-8125-D6B88F3BCEC5}" destId="{8CDB0861-AB81-4E6F-9C69-7209FFA521D7}" srcOrd="5" destOrd="0" presId="urn:microsoft.com/office/officeart/2005/8/layout/hierarchy2"/>
    <dgm:cxn modelId="{86BA043B-6880-4A70-83A1-5E0EBE3BE7BC}" type="presParOf" srcId="{8CDB0861-AB81-4E6F-9C69-7209FFA521D7}" destId="{FDACC240-F350-477A-8BE3-BC3F2F2D1CB6}" srcOrd="0" destOrd="0" presId="urn:microsoft.com/office/officeart/2005/8/layout/hierarchy2"/>
    <dgm:cxn modelId="{402F2E35-3FB6-4332-A8A6-614043B7C731}" type="presParOf" srcId="{8CDB0861-AB81-4E6F-9C69-7209FFA521D7}" destId="{79665345-680C-44B1-A397-BDFC862E2CF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DF4F1-1A37-4F60-A712-399666CCC820}">
      <dsp:nvSpPr>
        <dsp:cNvPr id="0" name=""/>
        <dsp:cNvSpPr/>
      </dsp:nvSpPr>
      <dsp:spPr>
        <a:xfrm>
          <a:off x="0" y="437"/>
          <a:ext cx="6400800" cy="1371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baseline="0" err="1">
              <a:latin typeface="GHEA Grapalat" pitchFamily="50" charset="0"/>
            </a:rPr>
            <a:t>ՊԱՐԶԵՑՎԱԾ</a:t>
          </a:r>
          <a:r>
            <a:rPr lang="en-US" sz="2200" b="1" kern="1200" baseline="0">
              <a:latin typeface="GHEA Grapalat" pitchFamily="50" charset="0"/>
            </a:rPr>
            <a:t> ՀԱՇՎԵՏՎՈՒԹՅՈՒՆ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baseline="0">
              <a:latin typeface="GHEA Grapalat" pitchFamily="50" charset="0"/>
            </a:rPr>
            <a:t>ՀՀ </a:t>
          </a:r>
          <a:r>
            <a:rPr lang="en-US" sz="2000" b="1" kern="1200" baseline="0" smtClean="0">
              <a:latin typeface="GHEA Grapalat" pitchFamily="50" charset="0"/>
            </a:rPr>
            <a:t>2020 </a:t>
          </a:r>
          <a:r>
            <a:rPr lang="en-US" sz="2000" b="1" kern="1200" baseline="0">
              <a:latin typeface="GHEA Grapalat" pitchFamily="50" charset="0"/>
            </a:rPr>
            <a:t>ԹՎԱԿԱՆԻ ՊԵՏԱԿԱՆ ԲՅՈՒՋԵԻ </a:t>
          </a:r>
          <a:r>
            <a:rPr lang="en-US" sz="2000" b="1" kern="1200" baseline="0" err="1">
              <a:latin typeface="GHEA Grapalat" pitchFamily="50" charset="0"/>
            </a:rPr>
            <a:t>ԿԱՏԱՐՄԱՆ</a:t>
          </a:r>
          <a:r>
            <a:rPr lang="en-US" sz="2000" b="1" kern="1200" baseline="0">
              <a:latin typeface="GHEA Grapalat" pitchFamily="50" charset="0"/>
            </a:rPr>
            <a:t> ՄԱՍԻՆ</a:t>
          </a:r>
          <a:endParaRPr lang="en-US" sz="2000" kern="1200">
            <a:latin typeface="GHEA Grapalat" pitchFamily="50" charset="0"/>
          </a:endParaRPr>
        </a:p>
      </dsp:txBody>
      <dsp:txXfrm>
        <a:off x="66935" y="67372"/>
        <a:ext cx="6266930" cy="12372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609A9-0D2B-4857-8EBF-D2FAC1FEAC01}">
      <dsp:nvSpPr>
        <dsp:cNvPr id="0" name=""/>
        <dsp:cNvSpPr/>
      </dsp:nvSpPr>
      <dsp:spPr>
        <a:xfrm>
          <a:off x="0" y="18660"/>
          <a:ext cx="7532914" cy="800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baseline="0" dirty="0">
              <a:latin typeface="GHEA Grapalat" pitchFamily="50" charset="0"/>
            </a:rPr>
            <a:t>ՀՀ </a:t>
          </a:r>
          <a:r>
            <a:rPr lang="en-US" sz="1900" b="1" kern="1200" baseline="0" dirty="0" err="1">
              <a:latin typeface="GHEA Grapalat" pitchFamily="50" charset="0"/>
            </a:rPr>
            <a:t>պետական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en-US" sz="1900" b="1" kern="1200" baseline="0" dirty="0" err="1">
              <a:latin typeface="GHEA Grapalat" pitchFamily="50" charset="0"/>
            </a:rPr>
            <a:t>բյուջեի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en-US" sz="1900" b="1" kern="1200" baseline="0" err="1">
              <a:latin typeface="GHEA Grapalat" pitchFamily="50" charset="0"/>
            </a:rPr>
            <a:t>ցուցանիշները</a:t>
          </a:r>
          <a:r>
            <a:rPr lang="en-US" sz="1900" b="1" kern="1200" baseline="0">
              <a:latin typeface="GHEA Grapalat" pitchFamily="50" charset="0"/>
            </a:rPr>
            <a:t> </a:t>
          </a:r>
          <a:r>
            <a:rPr lang="hy-AM" sz="1900" b="1" kern="1200" baseline="0" smtClean="0">
              <a:latin typeface="GHEA Grapalat" pitchFamily="50" charset="0"/>
            </a:rPr>
            <a:t>201</a:t>
          </a:r>
          <a:r>
            <a:rPr lang="en-US" sz="1900" b="1" kern="1200" baseline="0" smtClean="0">
              <a:latin typeface="GHEA Grapalat" pitchFamily="50" charset="0"/>
            </a:rPr>
            <a:t>6</a:t>
          </a:r>
          <a:r>
            <a:rPr lang="hy-AM" sz="1900" b="1" kern="1200" baseline="0" smtClean="0">
              <a:latin typeface="GHEA Grapalat" pitchFamily="50" charset="0"/>
            </a:rPr>
            <a:t>-20</a:t>
          </a:r>
          <a:r>
            <a:rPr lang="en-US" sz="1900" b="1" kern="1200" baseline="0" smtClean="0">
              <a:latin typeface="GHEA Grapalat" pitchFamily="50" charset="0"/>
            </a:rPr>
            <a:t>20</a:t>
          </a:r>
          <a:r>
            <a:rPr lang="hy-AM" sz="1900" b="1" kern="1200" baseline="0" smtClean="0">
              <a:latin typeface="GHEA Grapalat" pitchFamily="50" charset="0"/>
            </a:rPr>
            <a:t>թթ</a:t>
          </a:r>
          <a:r>
            <a:rPr lang="hy-AM" sz="1900" b="1" kern="1200" baseline="0" dirty="0">
              <a:latin typeface="GHEA Grapalat" pitchFamily="50" charset="0"/>
            </a:rPr>
            <a:t>.</a:t>
          </a:r>
          <a:r>
            <a:rPr lang="en-US" sz="1900" b="1" kern="1200" baseline="0" dirty="0">
              <a:latin typeface="GHEA Grapalat" pitchFamily="50" charset="0"/>
            </a:rPr>
            <a:t>*</a:t>
          </a:r>
          <a:endParaRPr lang="en-US" sz="1900" kern="1200" dirty="0">
            <a:latin typeface="GHEA Grapalat" pitchFamily="50" charset="0"/>
          </a:endParaRPr>
        </a:p>
      </dsp:txBody>
      <dsp:txXfrm>
        <a:off x="39058" y="57718"/>
        <a:ext cx="7454798" cy="72198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609A9-0D2B-4857-8EBF-D2FAC1FEAC01}">
      <dsp:nvSpPr>
        <dsp:cNvPr id="0" name=""/>
        <dsp:cNvSpPr/>
      </dsp:nvSpPr>
      <dsp:spPr>
        <a:xfrm>
          <a:off x="0" y="18660"/>
          <a:ext cx="7532914" cy="800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baseline="0" dirty="0">
              <a:latin typeface="GHEA Grapalat" pitchFamily="50" charset="0"/>
            </a:rPr>
            <a:t>ՀՀ </a:t>
          </a:r>
          <a:r>
            <a:rPr lang="en-US" sz="1900" b="1" kern="1200" baseline="0" dirty="0" err="1">
              <a:latin typeface="GHEA Grapalat" pitchFamily="50" charset="0"/>
            </a:rPr>
            <a:t>պետական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en-US" sz="1900" b="1" kern="1200" baseline="0" dirty="0" err="1">
              <a:latin typeface="GHEA Grapalat" pitchFamily="50" charset="0"/>
            </a:rPr>
            <a:t>բյուջեի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en-US" sz="1900" b="1" kern="1200" baseline="0" dirty="0" err="1">
              <a:latin typeface="GHEA Grapalat" pitchFamily="50" charset="0"/>
            </a:rPr>
            <a:t>ցուցանիշները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hy-AM" sz="1900" b="1" kern="1200" baseline="0" dirty="0">
              <a:latin typeface="GHEA Grapalat" pitchFamily="50" charset="0"/>
            </a:rPr>
            <a:t>2015-2019թթ.</a:t>
          </a:r>
          <a:r>
            <a:rPr lang="en-US" sz="1900" b="1" kern="1200" baseline="0" dirty="0">
              <a:latin typeface="GHEA Grapalat" pitchFamily="50" charset="0"/>
            </a:rPr>
            <a:t>, </a:t>
          </a:r>
          <a:r>
            <a:rPr lang="en-US" sz="1900" b="1" kern="1200" baseline="0" dirty="0" err="1">
              <a:latin typeface="GHEA Grapalat" pitchFamily="50" charset="0"/>
            </a:rPr>
            <a:t>մլրդ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en-US" sz="1900" b="1" kern="1200" baseline="0" dirty="0" err="1">
              <a:latin typeface="GHEA Grapalat" pitchFamily="50" charset="0"/>
            </a:rPr>
            <a:t>դրամ</a:t>
          </a:r>
          <a:endParaRPr lang="en-US" sz="1900" kern="1200" dirty="0">
            <a:latin typeface="GHEA Grapalat" pitchFamily="50" charset="0"/>
          </a:endParaRPr>
        </a:p>
      </dsp:txBody>
      <dsp:txXfrm>
        <a:off x="39058" y="57718"/>
        <a:ext cx="7454798" cy="72198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68DAF-2F63-4DE7-9295-90C3EE469349}">
      <dsp:nvSpPr>
        <dsp:cNvPr id="0" name=""/>
        <dsp:cNvSpPr/>
      </dsp:nvSpPr>
      <dsp:spPr>
        <a:xfrm>
          <a:off x="0" y="2067"/>
          <a:ext cx="7532913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baseline="0">
              <a:latin typeface="GHEA Grapalat" pitchFamily="50" charset="0"/>
            </a:rPr>
            <a:t>Պետական բյուջեի եկամուտները</a:t>
          </a:r>
          <a:endParaRPr lang="en-US" sz="1900" kern="1200">
            <a:latin typeface="GHEA Grapalat" pitchFamily="50" charset="0"/>
          </a:endParaRPr>
        </a:p>
      </dsp:txBody>
      <dsp:txXfrm>
        <a:off x="25587" y="27654"/>
        <a:ext cx="7481739" cy="47298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C3B536-4DBE-472E-9B9E-8D63C4E51BD6}">
      <dsp:nvSpPr>
        <dsp:cNvPr id="0" name=""/>
        <dsp:cNvSpPr/>
      </dsp:nvSpPr>
      <dsp:spPr>
        <a:xfrm>
          <a:off x="0" y="91"/>
          <a:ext cx="7467600" cy="7619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1900" b="1" kern="1200">
              <a:latin typeface="GHEA Grapalat" pitchFamily="50" charset="0"/>
            </a:rPr>
            <a:t>ՀՀ </a:t>
          </a:r>
          <a:r>
            <a:rPr lang="hy-AM" sz="1900" b="1" kern="1200" smtClean="0">
              <a:latin typeface="GHEA Grapalat" pitchFamily="50" charset="0"/>
            </a:rPr>
            <a:t>20</a:t>
          </a:r>
          <a:r>
            <a:rPr lang="en-US" sz="1900" b="1" kern="1200" smtClean="0">
              <a:latin typeface="GHEA Grapalat" pitchFamily="50" charset="0"/>
            </a:rPr>
            <a:t>20</a:t>
          </a:r>
          <a:r>
            <a:rPr lang="hy-AM" sz="1900" b="1" kern="1200" smtClean="0">
              <a:latin typeface="GHEA Grapalat" pitchFamily="50" charset="0"/>
            </a:rPr>
            <a:t>թ</a:t>
          </a:r>
          <a:r>
            <a:rPr lang="hy-AM" sz="1900" b="1" kern="1200">
              <a:latin typeface="GHEA Grapalat" pitchFamily="50" charset="0"/>
            </a:rPr>
            <a:t>. պետական բյուջեի փաստացի հարկային եկամուտների կառուցվածքը</a:t>
          </a:r>
          <a:endParaRPr lang="en-US" sz="1900" kern="1200">
            <a:latin typeface="GHEA Grapalat" pitchFamily="50" charset="0"/>
          </a:endParaRPr>
        </a:p>
      </dsp:txBody>
      <dsp:txXfrm>
        <a:off x="37193" y="37284"/>
        <a:ext cx="7393214" cy="68752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68DAF-2F63-4DE7-9295-90C3EE469349}">
      <dsp:nvSpPr>
        <dsp:cNvPr id="0" name=""/>
        <dsp:cNvSpPr/>
      </dsp:nvSpPr>
      <dsp:spPr>
        <a:xfrm>
          <a:off x="0" y="0"/>
          <a:ext cx="7543800" cy="913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1900" b="1" kern="1200" smtClean="0">
              <a:latin typeface="GHEA Grapalat" pitchFamily="50" charset="0"/>
            </a:rPr>
            <a:t>20</a:t>
          </a:r>
          <a:r>
            <a:rPr lang="en-US" sz="1900" b="1" kern="1200" smtClean="0">
              <a:latin typeface="GHEA Grapalat" pitchFamily="50" charset="0"/>
            </a:rPr>
            <a:t>20</a:t>
          </a:r>
          <a:r>
            <a:rPr lang="hy-AM" sz="1900" b="1" kern="1200" smtClean="0">
              <a:latin typeface="GHEA Grapalat" pitchFamily="50" charset="0"/>
            </a:rPr>
            <a:t>թ</a:t>
          </a:r>
          <a:r>
            <a:rPr lang="hy-AM" sz="1900" b="1" kern="1200" dirty="0">
              <a:latin typeface="GHEA Grapalat" pitchFamily="50" charset="0"/>
            </a:rPr>
            <a:t>. ստացված պաշտոնական դրամաշնորհներն ըստ դոնորների</a:t>
          </a:r>
          <a:r>
            <a:rPr lang="en-US" sz="1900" b="1" kern="1200" dirty="0">
              <a:latin typeface="GHEA Grapalat" pitchFamily="50" charset="0"/>
            </a:rPr>
            <a:t>, </a:t>
          </a:r>
          <a:r>
            <a:rPr lang="en-US" sz="1900" b="1" kern="1200" dirty="0" err="1">
              <a:latin typeface="GHEA Grapalat" pitchFamily="50" charset="0"/>
            </a:rPr>
            <a:t>մլն</a:t>
          </a:r>
          <a:r>
            <a:rPr lang="en-US" sz="1900" b="1" kern="1200" dirty="0">
              <a:latin typeface="GHEA Grapalat" pitchFamily="50" charset="0"/>
            </a:rPr>
            <a:t> </a:t>
          </a:r>
          <a:r>
            <a:rPr lang="en-US" sz="1900" b="1" kern="1200" dirty="0" err="1">
              <a:latin typeface="GHEA Grapalat" pitchFamily="50" charset="0"/>
            </a:rPr>
            <a:t>դրամ</a:t>
          </a:r>
          <a:r>
            <a:rPr lang="en-US" sz="1900" b="1" kern="1200" dirty="0">
              <a:latin typeface="GHEA Grapalat" pitchFamily="50" charset="0"/>
            </a:rPr>
            <a:t> և </a:t>
          </a:r>
          <a:r>
            <a:rPr lang="en-US" sz="1900" b="1" kern="1200" dirty="0" err="1">
              <a:latin typeface="GHEA Grapalat" pitchFamily="50" charset="0"/>
            </a:rPr>
            <a:t>կշիռն</a:t>
          </a:r>
          <a:r>
            <a:rPr lang="en-US" sz="1900" b="1" kern="1200" dirty="0">
              <a:latin typeface="GHEA Grapalat" pitchFamily="50" charset="0"/>
            </a:rPr>
            <a:t> </a:t>
          </a:r>
          <a:r>
            <a:rPr lang="en-US" sz="1900" b="1" kern="1200" dirty="0" err="1">
              <a:latin typeface="GHEA Grapalat" pitchFamily="50" charset="0"/>
            </a:rPr>
            <a:t>ընդհանուր</a:t>
          </a:r>
          <a:r>
            <a:rPr lang="en-US" sz="1900" b="1" kern="1200" dirty="0">
              <a:latin typeface="GHEA Grapalat" pitchFamily="50" charset="0"/>
            </a:rPr>
            <a:t> </a:t>
          </a:r>
          <a:r>
            <a:rPr lang="en-US" sz="1900" b="1" kern="1200" dirty="0" err="1">
              <a:latin typeface="GHEA Grapalat" pitchFamily="50" charset="0"/>
            </a:rPr>
            <a:t>դրամաշնորհներում</a:t>
          </a:r>
          <a:endParaRPr lang="en-US" sz="1900" b="1" kern="1200" dirty="0">
            <a:latin typeface="GHEA Grapalat" pitchFamily="50" charset="0"/>
          </a:endParaRPr>
        </a:p>
      </dsp:txBody>
      <dsp:txXfrm>
        <a:off x="44594" y="44594"/>
        <a:ext cx="7454612" cy="82431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68DAF-2F63-4DE7-9295-90C3EE469349}">
      <dsp:nvSpPr>
        <dsp:cNvPr id="0" name=""/>
        <dsp:cNvSpPr/>
      </dsp:nvSpPr>
      <dsp:spPr>
        <a:xfrm>
          <a:off x="0" y="57"/>
          <a:ext cx="7543800" cy="685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1900" b="1" kern="1200" baseline="0" smtClean="0">
              <a:latin typeface="GHEA Grapalat" pitchFamily="50" charset="0"/>
            </a:rPr>
            <a:t>20</a:t>
          </a:r>
          <a:r>
            <a:rPr lang="en-US" sz="1900" b="1" kern="1200" baseline="0" smtClean="0">
              <a:latin typeface="GHEA Grapalat" pitchFamily="50" charset="0"/>
            </a:rPr>
            <a:t>20</a:t>
          </a:r>
          <a:r>
            <a:rPr lang="hy-AM" sz="1900" b="1" kern="1200" baseline="0" smtClean="0">
              <a:latin typeface="GHEA Grapalat" pitchFamily="50" charset="0"/>
            </a:rPr>
            <a:t>թ</a:t>
          </a:r>
          <a:r>
            <a:rPr lang="hy-AM" sz="1900" b="1" kern="1200" baseline="0" dirty="0">
              <a:latin typeface="GHEA Grapalat" pitchFamily="50" charset="0"/>
            </a:rPr>
            <a:t>. ստացված այլ եկամուտների աղբյուրները,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hy-AM" sz="1900" b="1" kern="1200" baseline="0" dirty="0">
              <a:latin typeface="GHEA Grapalat" pitchFamily="50" charset="0"/>
            </a:rPr>
            <a:t>մլն դրամ</a:t>
          </a:r>
          <a:r>
            <a:rPr lang="en-US" sz="1900" b="1" kern="1200" baseline="0" dirty="0">
              <a:latin typeface="GHEA Grapalat" pitchFamily="50" charset="0"/>
            </a:rPr>
            <a:t> և </a:t>
          </a:r>
          <a:r>
            <a:rPr lang="en-US" sz="1900" b="1" kern="1200" baseline="0" dirty="0" err="1">
              <a:latin typeface="GHEA Grapalat" pitchFamily="50" charset="0"/>
            </a:rPr>
            <a:t>կշիռն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en-US" sz="1900" b="1" kern="1200" baseline="0" dirty="0" err="1">
              <a:latin typeface="GHEA Grapalat" pitchFamily="50" charset="0"/>
            </a:rPr>
            <a:t>այլ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en-US" sz="1900" b="1" kern="1200" baseline="0" dirty="0" err="1">
              <a:latin typeface="GHEA Grapalat" pitchFamily="50" charset="0"/>
            </a:rPr>
            <a:t>եկամուտներում</a:t>
          </a:r>
          <a:endParaRPr lang="en-US" sz="1900" b="1" kern="1200" dirty="0">
            <a:latin typeface="GHEA Grapalat" pitchFamily="50" charset="0"/>
          </a:endParaRPr>
        </a:p>
      </dsp:txBody>
      <dsp:txXfrm>
        <a:off x="33445" y="33502"/>
        <a:ext cx="7476910" cy="61824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68DAF-2F63-4DE7-9295-90C3EE469349}">
      <dsp:nvSpPr>
        <dsp:cNvPr id="0" name=""/>
        <dsp:cNvSpPr/>
      </dsp:nvSpPr>
      <dsp:spPr>
        <a:xfrm>
          <a:off x="0" y="0"/>
          <a:ext cx="7619999" cy="7612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baseline="0" dirty="0">
              <a:latin typeface="GHEA Grapalat" pitchFamily="50" charset="0"/>
            </a:rPr>
            <a:t>ՀՀ </a:t>
          </a:r>
          <a:r>
            <a:rPr lang="en-US" sz="1900" b="1" kern="1200" baseline="0" dirty="0" err="1">
              <a:latin typeface="GHEA Grapalat" pitchFamily="50" charset="0"/>
            </a:rPr>
            <a:t>պետական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en-US" sz="1900" b="1" kern="1200" baseline="0" dirty="0" err="1">
              <a:latin typeface="GHEA Grapalat" pitchFamily="50" charset="0"/>
            </a:rPr>
            <a:t>բյուջեի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en-US" sz="1900" b="1" kern="1200" baseline="0" dirty="0" err="1">
              <a:latin typeface="GHEA Grapalat" pitchFamily="50" charset="0"/>
            </a:rPr>
            <a:t>եկամուտները</a:t>
          </a:r>
          <a:r>
            <a:rPr lang="en-US" sz="1900" b="1" kern="1200" baseline="0" dirty="0">
              <a:latin typeface="GHEA Grapalat" pitchFamily="50" charset="0"/>
            </a:rPr>
            <a:t>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baseline="0" smtClean="0">
              <a:latin typeface="GHEA Grapalat" pitchFamily="50" charset="0"/>
            </a:rPr>
            <a:t>2016-2020թթ</a:t>
          </a:r>
          <a:r>
            <a:rPr lang="en-US" sz="1900" b="1" kern="1200" baseline="0" dirty="0">
              <a:latin typeface="GHEA Grapalat" pitchFamily="50" charset="0"/>
            </a:rPr>
            <a:t>., </a:t>
          </a:r>
          <a:r>
            <a:rPr lang="en-US" sz="1900" b="1" kern="1200" baseline="0" dirty="0" err="1">
              <a:latin typeface="GHEA Grapalat" pitchFamily="50" charset="0"/>
            </a:rPr>
            <a:t>մլրդ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en-US" sz="1900" b="1" kern="1200" baseline="0" dirty="0" err="1">
              <a:latin typeface="GHEA Grapalat" pitchFamily="50" charset="0"/>
            </a:rPr>
            <a:t>դրամ</a:t>
          </a:r>
          <a:endParaRPr lang="en-US" sz="1900" b="1" kern="1200" dirty="0">
            <a:latin typeface="GHEA Grapalat" pitchFamily="50" charset="0"/>
          </a:endParaRPr>
        </a:p>
      </dsp:txBody>
      <dsp:txXfrm>
        <a:off x="37161" y="37161"/>
        <a:ext cx="7545677" cy="68693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68DAF-2F63-4DE7-9295-90C3EE469349}">
      <dsp:nvSpPr>
        <dsp:cNvPr id="0" name=""/>
        <dsp:cNvSpPr/>
      </dsp:nvSpPr>
      <dsp:spPr>
        <a:xfrm>
          <a:off x="0" y="9240"/>
          <a:ext cx="7532913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baseline="0">
              <a:latin typeface="GHEA Grapalat" pitchFamily="50" charset="0"/>
            </a:rPr>
            <a:t>Պետական բյուջեի ծախսերը</a:t>
          </a:r>
          <a:endParaRPr lang="en-US" sz="1900" kern="1200">
            <a:latin typeface="GHEA Grapalat" pitchFamily="50" charset="0"/>
          </a:endParaRPr>
        </a:p>
      </dsp:txBody>
      <dsp:txXfrm>
        <a:off x="25587" y="34827"/>
        <a:ext cx="7481739" cy="47298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68DAF-2F63-4DE7-9295-90C3EE469349}">
      <dsp:nvSpPr>
        <dsp:cNvPr id="0" name=""/>
        <dsp:cNvSpPr/>
      </dsp:nvSpPr>
      <dsp:spPr>
        <a:xfrm>
          <a:off x="0" y="9240"/>
          <a:ext cx="7848600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baseline="0">
              <a:latin typeface="GHEA Grapalat" pitchFamily="50" charset="0"/>
            </a:rPr>
            <a:t>Պետական բյուջեի ծախսերը</a:t>
          </a:r>
          <a:endParaRPr lang="en-US" sz="1900" kern="1200">
            <a:latin typeface="GHEA Grapalat" pitchFamily="50" charset="0"/>
          </a:endParaRPr>
        </a:p>
      </dsp:txBody>
      <dsp:txXfrm>
        <a:off x="25587" y="34827"/>
        <a:ext cx="7797426" cy="472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6BDA3-1B4E-4FCF-B22A-87DF1454BA29}">
      <dsp:nvSpPr>
        <dsp:cNvPr id="0" name=""/>
        <dsp:cNvSpPr/>
      </dsp:nvSpPr>
      <dsp:spPr>
        <a:xfrm>
          <a:off x="0" y="0"/>
          <a:ext cx="7671816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>
              <a:latin typeface="GHEA Grapalat" pitchFamily="50" charset="0"/>
            </a:rPr>
            <a:t>ԲՈՎԱՆԴԱԿՈՒԹՅՈՒՆ</a:t>
          </a:r>
        </a:p>
      </dsp:txBody>
      <dsp:txXfrm>
        <a:off x="34726" y="34726"/>
        <a:ext cx="7602364" cy="6419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4660E-A18E-493D-BD0D-01DA94975855}">
      <dsp:nvSpPr>
        <dsp:cNvPr id="0" name=""/>
        <dsp:cNvSpPr/>
      </dsp:nvSpPr>
      <dsp:spPr>
        <a:xfrm>
          <a:off x="0" y="428"/>
          <a:ext cx="7467600" cy="4107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baseline="0">
              <a:latin typeface="GHEA Grapalat" pitchFamily="50" charset="0"/>
            </a:rPr>
            <a:t>Հիմնական </a:t>
          </a:r>
          <a:r>
            <a:rPr lang="en-US" sz="1900" b="1" kern="1200" baseline="0">
              <a:latin typeface="GHEA Grapalat" pitchFamily="50" charset="0"/>
            </a:rPr>
            <a:t>մակրոտնտեսական</a:t>
          </a:r>
          <a:r>
            <a:rPr lang="en-US" sz="2000" b="1" kern="1200" baseline="0">
              <a:latin typeface="GHEA Grapalat" pitchFamily="50" charset="0"/>
            </a:rPr>
            <a:t> ցուցանիշները</a:t>
          </a:r>
          <a:endParaRPr lang="en-US" sz="2000" kern="1200">
            <a:latin typeface="GHEA Grapalat" pitchFamily="50" charset="0"/>
          </a:endParaRPr>
        </a:p>
      </dsp:txBody>
      <dsp:txXfrm>
        <a:off x="20050" y="20478"/>
        <a:ext cx="7427500" cy="3706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38C48D-B5F9-4384-BE08-FDFB8B9CB45D}">
      <dsp:nvSpPr>
        <dsp:cNvPr id="0" name=""/>
        <dsp:cNvSpPr/>
      </dsp:nvSpPr>
      <dsp:spPr>
        <a:xfrm>
          <a:off x="690948" y="497467"/>
          <a:ext cx="1294010" cy="8631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solidFill>
                <a:schemeClr val="tx2"/>
              </a:solidFill>
              <a:latin typeface="GHEA Grapalat" pitchFamily="50" charset="0"/>
            </a:rPr>
            <a:t>ՀՆԱ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>
              <a:solidFill>
                <a:srgbClr val="C00000"/>
              </a:solidFill>
              <a:latin typeface="GHEA Grapalat" pitchFamily="50" charset="0"/>
            </a:rPr>
            <a:t>6569.0 </a:t>
          </a:r>
          <a:r>
            <a:rPr lang="en-US" sz="1200" b="1" kern="1200">
              <a:solidFill>
                <a:srgbClr val="C00000"/>
              </a:solidFill>
              <a:latin typeface="GHEA Grapalat" pitchFamily="50" charset="0"/>
            </a:rPr>
            <a:t>ՄԼՐԴ ԴՐԱՄ</a:t>
          </a:r>
        </a:p>
      </dsp:txBody>
      <dsp:txXfrm>
        <a:off x="897989" y="497467"/>
        <a:ext cx="1086968" cy="863105"/>
      </dsp:txXfrm>
    </dsp:sp>
    <dsp:sp modelId="{955471EF-DF16-48FA-9916-7D289DCD7B68}">
      <dsp:nvSpPr>
        <dsp:cNvPr id="0" name=""/>
        <dsp:cNvSpPr/>
      </dsp:nvSpPr>
      <dsp:spPr>
        <a:xfrm>
          <a:off x="690948" y="1360572"/>
          <a:ext cx="1294010" cy="16874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latin typeface="GHEA Grapalat" pitchFamily="50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/>
              </a:solidFill>
              <a:latin typeface="GHEA Grapalat" pitchFamily="50" charset="0"/>
            </a:rPr>
            <a:t>ՀՆԱ 1 ՇՆՉԻ ՀԱՇՎՈՎ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rgbClr val="C00000"/>
              </a:solidFill>
              <a:latin typeface="GHEA Grapalat" pitchFamily="50" charset="0"/>
            </a:rPr>
            <a:t>2 </a:t>
          </a:r>
          <a:r>
            <a:rPr lang="en-US" sz="1200" b="1" kern="1200">
              <a:solidFill>
                <a:srgbClr val="C00000"/>
              </a:solidFill>
              <a:latin typeface="GHEA Grapalat" pitchFamily="50" charset="0"/>
            </a:rPr>
            <a:t>ՄԼՆ </a:t>
          </a:r>
          <a:r>
            <a:rPr lang="en-US" sz="1200" b="1" kern="1200" smtClean="0">
              <a:solidFill>
                <a:srgbClr val="C00000"/>
              </a:solidFill>
              <a:latin typeface="GHEA Grapalat" pitchFamily="50" charset="0"/>
            </a:rPr>
            <a:t>208.7 </a:t>
          </a:r>
          <a:r>
            <a:rPr lang="en-US" sz="1200" b="1" kern="1200" dirty="0">
              <a:solidFill>
                <a:srgbClr val="C00000"/>
              </a:solidFill>
              <a:latin typeface="GHEA Grapalat" pitchFamily="50" charset="0"/>
            </a:rPr>
            <a:t>ՀԱԶ. ԴՐԱՄ</a:t>
          </a:r>
        </a:p>
        <a:p>
          <a:pPr lvl="0" algn="ctr" defTabSz="444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>
              <a:solidFill>
                <a:srgbClr val="C00000"/>
              </a:solidFill>
              <a:latin typeface="GHEA Grapalat" pitchFamily="50" charset="0"/>
            </a:rPr>
            <a:t>4597 </a:t>
          </a:r>
          <a:r>
            <a:rPr lang="en-US" sz="1200" b="1" kern="1200" dirty="0">
              <a:solidFill>
                <a:srgbClr val="C00000"/>
              </a:solidFill>
              <a:latin typeface="GHEA Grapalat" pitchFamily="50" charset="0"/>
            </a:rPr>
            <a:t>ԱՄՆ ԴՈԼԱՐ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dirty="0">
            <a:latin typeface="GHEA Grapalat" pitchFamily="50" charset="0"/>
          </a:endParaRPr>
        </a:p>
      </dsp:txBody>
      <dsp:txXfrm>
        <a:off x="897989" y="1360572"/>
        <a:ext cx="1086968" cy="1687430"/>
      </dsp:txXfrm>
    </dsp:sp>
    <dsp:sp modelId="{09265EE7-DDDB-4D8A-B698-F160558EF7D1}">
      <dsp:nvSpPr>
        <dsp:cNvPr id="0" name=""/>
        <dsp:cNvSpPr/>
      </dsp:nvSpPr>
      <dsp:spPr>
        <a:xfrm>
          <a:off x="809" y="152397"/>
          <a:ext cx="862673" cy="8626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2019</a:t>
          </a:r>
          <a:endParaRPr lang="en-US" sz="2100" kern="1200"/>
        </a:p>
      </dsp:txBody>
      <dsp:txXfrm>
        <a:off x="127145" y="278733"/>
        <a:ext cx="610001" cy="610001"/>
      </dsp:txXfrm>
    </dsp:sp>
    <dsp:sp modelId="{ADFFC983-41CA-4B54-8249-59207987FDAC}">
      <dsp:nvSpPr>
        <dsp:cNvPr id="0" name=""/>
        <dsp:cNvSpPr/>
      </dsp:nvSpPr>
      <dsp:spPr>
        <a:xfrm>
          <a:off x="2725943" y="497467"/>
          <a:ext cx="1294010" cy="8631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>
              <a:solidFill>
                <a:schemeClr val="tx2"/>
              </a:solidFill>
              <a:latin typeface="GHEA Grapalat" pitchFamily="50" charset="0"/>
            </a:rPr>
            <a:t>ՀՆԱ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>
              <a:solidFill>
                <a:srgbClr val="C00000"/>
              </a:solidFill>
              <a:latin typeface="GHEA Grapalat" pitchFamily="50" charset="0"/>
            </a:rPr>
            <a:t>6183.7 </a:t>
          </a:r>
          <a:r>
            <a:rPr lang="en-US" sz="1200" b="1" kern="1200">
              <a:solidFill>
                <a:srgbClr val="C00000"/>
              </a:solidFill>
              <a:latin typeface="GHEA Grapalat" pitchFamily="50" charset="0"/>
            </a:rPr>
            <a:t>ՄԼՐԴ ԴՐԱՄ</a:t>
          </a:r>
          <a:endParaRPr lang="en-US" sz="1200" kern="1200"/>
        </a:p>
      </dsp:txBody>
      <dsp:txXfrm>
        <a:off x="2932985" y="497467"/>
        <a:ext cx="1086968" cy="863105"/>
      </dsp:txXfrm>
    </dsp:sp>
    <dsp:sp modelId="{F37FF66F-613E-4BAB-8806-4AC4D8E1A8EF}">
      <dsp:nvSpPr>
        <dsp:cNvPr id="0" name=""/>
        <dsp:cNvSpPr/>
      </dsp:nvSpPr>
      <dsp:spPr>
        <a:xfrm>
          <a:off x="2725943" y="1365828"/>
          <a:ext cx="1294010" cy="168742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tx2"/>
              </a:solidFill>
              <a:latin typeface="GHEA Grapalat" pitchFamily="50" charset="0"/>
            </a:rPr>
            <a:t>ՀՆԱ 1 ՇՆՉԻ ՀԱՇՎՈՎ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rgbClr val="C00000"/>
              </a:solidFill>
              <a:latin typeface="GHEA Grapalat" pitchFamily="50" charset="0"/>
            </a:rPr>
            <a:t>2 </a:t>
          </a:r>
          <a:r>
            <a:rPr lang="en-US" sz="1200" b="1" kern="1200">
              <a:solidFill>
                <a:srgbClr val="C00000"/>
              </a:solidFill>
              <a:latin typeface="GHEA Grapalat" pitchFamily="50" charset="0"/>
            </a:rPr>
            <a:t>ՄԼՆ </a:t>
          </a:r>
          <a:r>
            <a:rPr lang="en-US" sz="1200" b="1" kern="1200" smtClean="0">
              <a:solidFill>
                <a:srgbClr val="C00000"/>
              </a:solidFill>
              <a:latin typeface="GHEA Grapalat" pitchFamily="50" charset="0"/>
            </a:rPr>
            <a:t>87.3 ՀԱԶ</a:t>
          </a:r>
          <a:r>
            <a:rPr lang="en-US" sz="1200" b="1" kern="1200" dirty="0">
              <a:solidFill>
                <a:srgbClr val="C00000"/>
              </a:solidFill>
              <a:latin typeface="GHEA Grapalat" pitchFamily="50" charset="0"/>
            </a:rPr>
            <a:t>. ԴՐԱՄ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smtClean="0">
              <a:solidFill>
                <a:srgbClr val="C00000"/>
              </a:solidFill>
              <a:latin typeface="GHEA Grapalat" pitchFamily="50" charset="0"/>
            </a:rPr>
            <a:t>4269</a:t>
          </a:r>
          <a:r>
            <a:rPr lang="hy-AM" sz="1200" b="1" kern="1200" smtClean="0">
              <a:solidFill>
                <a:srgbClr val="C00000"/>
              </a:solidFill>
              <a:latin typeface="GHEA Grapalat" pitchFamily="50" charset="0"/>
            </a:rPr>
            <a:t> </a:t>
          </a:r>
          <a:r>
            <a:rPr lang="en-US" sz="1200" b="1" kern="1200" dirty="0">
              <a:solidFill>
                <a:srgbClr val="C00000"/>
              </a:solidFill>
              <a:latin typeface="GHEA Grapalat" pitchFamily="50" charset="0"/>
            </a:rPr>
            <a:t>ԱՄՆ ԴՈԼԱՐ</a:t>
          </a:r>
          <a:endParaRPr lang="en-US" sz="1200" kern="1200" dirty="0"/>
        </a:p>
      </dsp:txBody>
      <dsp:txXfrm>
        <a:off x="2932985" y="1365828"/>
        <a:ext cx="1086968" cy="1687422"/>
      </dsp:txXfrm>
    </dsp:sp>
    <dsp:sp modelId="{A9495E9D-494C-4C93-B415-0CE52B322A8C}">
      <dsp:nvSpPr>
        <dsp:cNvPr id="0" name=""/>
        <dsp:cNvSpPr/>
      </dsp:nvSpPr>
      <dsp:spPr>
        <a:xfrm>
          <a:off x="2040150" y="152397"/>
          <a:ext cx="862673" cy="8626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2020</a:t>
          </a:r>
          <a:endParaRPr lang="en-US" sz="2100" kern="1200"/>
        </a:p>
      </dsp:txBody>
      <dsp:txXfrm>
        <a:off x="2166486" y="278733"/>
        <a:ext cx="610001" cy="6100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26BDA3-1B4E-4FCF-B22A-87DF1454BA29}">
      <dsp:nvSpPr>
        <dsp:cNvPr id="0" name=""/>
        <dsp:cNvSpPr/>
      </dsp:nvSpPr>
      <dsp:spPr>
        <a:xfrm>
          <a:off x="0" y="0"/>
          <a:ext cx="7467600" cy="7915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baseline="0">
              <a:latin typeface="GHEA Grapalat" pitchFamily="50" charset="0"/>
            </a:rPr>
            <a:t>ՀՆԱ-ն բնակչության 1 շնչի հաշվով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baseline="0" smtClean="0">
              <a:latin typeface="GHEA Grapalat" pitchFamily="50" charset="0"/>
            </a:rPr>
            <a:t>2016-2020թթ</a:t>
          </a:r>
          <a:r>
            <a:rPr lang="en-US" sz="1900" b="1" kern="1200" baseline="0">
              <a:latin typeface="GHEA Grapalat" pitchFamily="50" charset="0"/>
            </a:rPr>
            <a:t>., ԱՄՆ դոլար</a:t>
          </a:r>
          <a:endParaRPr lang="en-US" sz="1900" kern="1200">
            <a:latin typeface="GHEA Grapalat" pitchFamily="50" charset="0"/>
          </a:endParaRPr>
        </a:p>
      </dsp:txBody>
      <dsp:txXfrm>
        <a:off x="38642" y="38642"/>
        <a:ext cx="7390316" cy="7142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E677F-F9DB-400C-B992-41790D95C29B}">
      <dsp:nvSpPr>
        <dsp:cNvPr id="0" name=""/>
        <dsp:cNvSpPr/>
      </dsp:nvSpPr>
      <dsp:spPr>
        <a:xfrm>
          <a:off x="0" y="213"/>
          <a:ext cx="7848600" cy="6855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baseline="0" dirty="0" err="1">
              <a:latin typeface="GHEA Grapalat" pitchFamily="50" charset="0"/>
            </a:rPr>
            <a:t>Համախառն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en-US" sz="1900" b="1" kern="1200" baseline="0" dirty="0" err="1">
              <a:latin typeface="GHEA Grapalat" pitchFamily="50" charset="0"/>
            </a:rPr>
            <a:t>ներքին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en-US" sz="1900" b="1" kern="1200" baseline="0" dirty="0" err="1">
              <a:latin typeface="GHEA Grapalat" pitchFamily="50" charset="0"/>
            </a:rPr>
            <a:t>արդյունքի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en-US" sz="1900" b="1" kern="1200" baseline="0" dirty="0" err="1">
              <a:latin typeface="GHEA Grapalat" pitchFamily="50" charset="0"/>
            </a:rPr>
            <a:t>աճի</a:t>
          </a:r>
          <a:r>
            <a:rPr lang="en-US" sz="1900" b="1" kern="1200" baseline="0" dirty="0">
              <a:latin typeface="GHEA Grapalat" pitchFamily="50" charset="0"/>
            </a:rPr>
            <a:t> </a:t>
          </a:r>
          <a:r>
            <a:rPr lang="en-US" sz="1900" b="1" kern="1200" baseline="0" err="1">
              <a:latin typeface="GHEA Grapalat" pitchFamily="50" charset="0"/>
            </a:rPr>
            <a:t>դինամիկան</a:t>
          </a:r>
          <a:r>
            <a:rPr lang="en-US" sz="1900" b="1" kern="1200" baseline="0">
              <a:latin typeface="GHEA Grapalat" pitchFamily="50" charset="0"/>
            </a:rPr>
            <a:t> </a:t>
          </a:r>
          <a:r>
            <a:rPr lang="en-US" sz="1900" b="1" kern="1200" baseline="0" smtClean="0">
              <a:latin typeface="GHEA Grapalat" pitchFamily="50" charset="0"/>
            </a:rPr>
            <a:t>2016-2020թթ</a:t>
          </a:r>
          <a:r>
            <a:rPr lang="en-US" sz="1900" b="1" kern="1200" baseline="0" dirty="0">
              <a:latin typeface="GHEA Grapalat" pitchFamily="50" charset="0"/>
            </a:rPr>
            <a:t>.</a:t>
          </a:r>
          <a:endParaRPr lang="en-US" sz="1900" kern="1200" dirty="0">
            <a:latin typeface="GHEA Grapalat" pitchFamily="50" charset="0"/>
          </a:endParaRPr>
        </a:p>
      </dsp:txBody>
      <dsp:txXfrm>
        <a:off x="33468" y="33681"/>
        <a:ext cx="7781664" cy="6186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B1ECE-46C7-4A27-8BF3-8639504D67E8}">
      <dsp:nvSpPr>
        <dsp:cNvPr id="0" name=""/>
        <dsp:cNvSpPr/>
      </dsp:nvSpPr>
      <dsp:spPr>
        <a:xfrm>
          <a:off x="0" y="9240"/>
          <a:ext cx="7543800" cy="52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y-AM" sz="1900" b="1" kern="1200" baseline="0" dirty="0">
              <a:latin typeface="GHEA Grapalat" pitchFamily="50" charset="0"/>
            </a:rPr>
            <a:t>12-ամսյա գնաճ</a:t>
          </a:r>
          <a:r>
            <a:rPr lang="en-US" sz="1900" b="1" kern="1200" baseline="0" dirty="0">
              <a:latin typeface="GHEA Grapalat" pitchFamily="50" charset="0"/>
            </a:rPr>
            <a:t>ի </a:t>
          </a:r>
          <a:r>
            <a:rPr lang="en-US" sz="1900" b="1" kern="1200" baseline="0" err="1">
              <a:latin typeface="GHEA Grapalat" pitchFamily="50" charset="0"/>
            </a:rPr>
            <a:t>դինամիկան</a:t>
          </a:r>
          <a:r>
            <a:rPr lang="hy-AM" sz="1900" b="1" kern="1200" baseline="0">
              <a:latin typeface="GHEA Grapalat" pitchFamily="50" charset="0"/>
            </a:rPr>
            <a:t> </a:t>
          </a:r>
          <a:r>
            <a:rPr lang="hy-AM" sz="1900" b="1" kern="1200" baseline="0" smtClean="0">
              <a:latin typeface="GHEA Grapalat" pitchFamily="50" charset="0"/>
            </a:rPr>
            <a:t>201</a:t>
          </a:r>
          <a:r>
            <a:rPr lang="en-US" sz="1900" b="1" kern="1200" baseline="0" smtClean="0">
              <a:latin typeface="GHEA Grapalat" pitchFamily="50" charset="0"/>
            </a:rPr>
            <a:t>6</a:t>
          </a:r>
          <a:r>
            <a:rPr lang="hy-AM" sz="1900" b="1" kern="1200" baseline="0" smtClean="0">
              <a:latin typeface="GHEA Grapalat" pitchFamily="50" charset="0"/>
            </a:rPr>
            <a:t>-20</a:t>
          </a:r>
          <a:r>
            <a:rPr lang="en-US" sz="1900" b="1" kern="1200" baseline="0" smtClean="0">
              <a:latin typeface="GHEA Grapalat" pitchFamily="50" charset="0"/>
            </a:rPr>
            <a:t>20</a:t>
          </a:r>
          <a:r>
            <a:rPr lang="hy-AM" sz="1900" b="1" kern="1200" baseline="0" smtClean="0">
              <a:latin typeface="GHEA Grapalat" pitchFamily="50" charset="0"/>
            </a:rPr>
            <a:t>թթ</a:t>
          </a:r>
          <a:r>
            <a:rPr lang="hy-AM" sz="1900" b="1" kern="1200" baseline="0" dirty="0">
              <a:latin typeface="GHEA Grapalat" pitchFamily="50" charset="0"/>
            </a:rPr>
            <a:t>.</a:t>
          </a:r>
          <a:endParaRPr lang="en-US" sz="1900" kern="1200" dirty="0">
            <a:latin typeface="GHEA Grapalat" pitchFamily="50" charset="0"/>
          </a:endParaRPr>
        </a:p>
      </dsp:txBody>
      <dsp:txXfrm>
        <a:off x="25587" y="34827"/>
        <a:ext cx="7492626" cy="4729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B2C22-ACD0-42A8-941B-82C2976CF18B}">
      <dsp:nvSpPr>
        <dsp:cNvPr id="0" name=""/>
        <dsp:cNvSpPr/>
      </dsp:nvSpPr>
      <dsp:spPr>
        <a:xfrm>
          <a:off x="0" y="140"/>
          <a:ext cx="6629400" cy="4870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baseline="0">
              <a:latin typeface="GHEA Grapalat" pitchFamily="50" charset="0"/>
            </a:rPr>
            <a:t>Համախմբված բյուջե և պետական բյուջե</a:t>
          </a:r>
          <a:endParaRPr lang="en-US" sz="1900" kern="1200">
            <a:latin typeface="GHEA Grapalat" pitchFamily="50" charset="0"/>
          </a:endParaRPr>
        </a:p>
      </dsp:txBody>
      <dsp:txXfrm>
        <a:off x="23777" y="23917"/>
        <a:ext cx="6581846" cy="43952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C2C80-913D-4233-9D05-1207E810DCE7}">
      <dsp:nvSpPr>
        <dsp:cNvPr id="0" name=""/>
        <dsp:cNvSpPr/>
      </dsp:nvSpPr>
      <dsp:spPr>
        <a:xfrm>
          <a:off x="0" y="2316504"/>
          <a:ext cx="1621831" cy="81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>
              <a:latin typeface="GHEA Grapalat" pitchFamily="50" charset="0"/>
            </a:rPr>
            <a:t>Համախմբված բյուջե</a:t>
          </a:r>
          <a:endParaRPr lang="en-US" sz="1700" kern="1200"/>
        </a:p>
      </dsp:txBody>
      <dsp:txXfrm>
        <a:off x="23751" y="2340255"/>
        <a:ext cx="1574329" cy="763413"/>
      </dsp:txXfrm>
    </dsp:sp>
    <dsp:sp modelId="{F4772B78-EFA4-4F79-8DD5-FBF784A68B17}">
      <dsp:nvSpPr>
        <dsp:cNvPr id="0" name=""/>
        <dsp:cNvSpPr/>
      </dsp:nvSpPr>
      <dsp:spPr>
        <a:xfrm rot="18801796">
          <a:off x="1324927" y="2019863"/>
          <a:ext cx="189486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894860" y="13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224986" y="1985794"/>
        <a:ext cx="94743" cy="94743"/>
      </dsp:txXfrm>
    </dsp:sp>
    <dsp:sp modelId="{214962D7-179A-4E56-A7E3-E04609F6F03D}">
      <dsp:nvSpPr>
        <dsp:cNvPr id="0" name=""/>
        <dsp:cNvSpPr/>
      </dsp:nvSpPr>
      <dsp:spPr>
        <a:xfrm>
          <a:off x="2922884" y="938912"/>
          <a:ext cx="1621831" cy="81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>
              <a:latin typeface="GHEA Grapalat" pitchFamily="50" charset="0"/>
            </a:rPr>
            <a:t>Պետական բյուջե</a:t>
          </a:r>
          <a:endParaRPr lang="en-US" sz="1700" kern="1200"/>
        </a:p>
      </dsp:txBody>
      <dsp:txXfrm>
        <a:off x="2946635" y="962663"/>
        <a:ext cx="1574329" cy="763413"/>
      </dsp:txXfrm>
    </dsp:sp>
    <dsp:sp modelId="{7D371D36-0215-48ED-BEEF-8F22A7406B19}">
      <dsp:nvSpPr>
        <dsp:cNvPr id="0" name=""/>
        <dsp:cNvSpPr/>
      </dsp:nvSpPr>
      <dsp:spPr>
        <a:xfrm rot="19455677">
          <a:off x="4393794" y="862950"/>
          <a:ext cx="160289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602895" y="13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55169" y="836180"/>
        <a:ext cx="80144" cy="80144"/>
      </dsp:txXfrm>
    </dsp:sp>
    <dsp:sp modelId="{F72359A5-1CDE-4F94-BB93-41EF92D3EF69}">
      <dsp:nvSpPr>
        <dsp:cNvPr id="0" name=""/>
        <dsp:cNvSpPr/>
      </dsp:nvSpPr>
      <dsp:spPr>
        <a:xfrm>
          <a:off x="5845768" y="2677"/>
          <a:ext cx="1621831" cy="81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err="1">
              <a:latin typeface="GHEA Grapalat" pitchFamily="50" charset="0"/>
            </a:rPr>
            <a:t>Եկամուտներ</a:t>
          </a:r>
          <a:r>
            <a:rPr lang="en-US" sz="1600" b="1" kern="1200">
              <a:latin typeface="GHEA Grapalat" pitchFamily="50" charset="0"/>
            </a:rPr>
            <a:t> </a:t>
          </a:r>
          <a:r>
            <a:rPr lang="en-US" sz="1600" b="1" kern="1200" smtClean="0">
              <a:solidFill>
                <a:srgbClr val="FFC000"/>
              </a:solidFill>
              <a:latin typeface="GHEA Grapalat" pitchFamily="50" charset="0"/>
            </a:rPr>
            <a:t>1,560.7 մլրդ </a:t>
          </a:r>
          <a:r>
            <a:rPr lang="en-US" sz="1600" b="1" kern="1200" dirty="0" err="1">
              <a:solidFill>
                <a:srgbClr val="FFC000"/>
              </a:solidFill>
              <a:latin typeface="GHEA Grapalat" pitchFamily="50" charset="0"/>
            </a:rPr>
            <a:t>դրամ</a:t>
          </a:r>
          <a:endParaRPr lang="en-US" sz="1600" b="1" kern="1200" dirty="0">
            <a:solidFill>
              <a:srgbClr val="FFC000"/>
            </a:solidFill>
            <a:latin typeface="GHEA Grapalat" pitchFamily="50" charset="0"/>
          </a:endParaRPr>
        </a:p>
      </dsp:txBody>
      <dsp:txXfrm>
        <a:off x="5869519" y="26428"/>
        <a:ext cx="1574329" cy="763413"/>
      </dsp:txXfrm>
    </dsp:sp>
    <dsp:sp modelId="{1DDFA1EA-C60A-4956-9908-3D59271A0328}">
      <dsp:nvSpPr>
        <dsp:cNvPr id="0" name=""/>
        <dsp:cNvSpPr/>
      </dsp:nvSpPr>
      <dsp:spPr>
        <a:xfrm rot="17013">
          <a:off x="4544707" y="1334286"/>
          <a:ext cx="130106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01068" y="13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62715" y="1315062"/>
        <a:ext cx="65053" cy="65053"/>
      </dsp:txXfrm>
    </dsp:sp>
    <dsp:sp modelId="{A28DF8D4-65D4-459B-A387-1812F0688D3C}">
      <dsp:nvSpPr>
        <dsp:cNvPr id="0" name=""/>
        <dsp:cNvSpPr/>
      </dsp:nvSpPr>
      <dsp:spPr>
        <a:xfrm>
          <a:off x="5845768" y="945350"/>
          <a:ext cx="1621831" cy="81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err="1">
              <a:latin typeface="GHEA Grapalat" pitchFamily="50" charset="0"/>
            </a:rPr>
            <a:t>Ծախսեր</a:t>
          </a:r>
          <a:r>
            <a:rPr lang="en-US" sz="1600" b="1" kern="1200">
              <a:latin typeface="GHEA Grapalat" pitchFamily="50" charset="0"/>
            </a:rPr>
            <a:t> </a:t>
          </a:r>
          <a:r>
            <a:rPr lang="en-US" sz="1600" b="1" kern="1200" smtClean="0">
              <a:solidFill>
                <a:srgbClr val="FFC000"/>
              </a:solidFill>
              <a:latin typeface="GHEA Grapalat" pitchFamily="50" charset="0"/>
            </a:rPr>
            <a:t>1,894.6 </a:t>
          </a:r>
          <a:r>
            <a:rPr lang="en-US" sz="1600" b="1" kern="1200" dirty="0" err="1">
              <a:solidFill>
                <a:srgbClr val="FFC000"/>
              </a:solidFill>
              <a:latin typeface="GHEA Grapalat" pitchFamily="50" charset="0"/>
            </a:rPr>
            <a:t>մլրդ</a:t>
          </a:r>
          <a:r>
            <a:rPr lang="en-US" sz="1600" b="1" kern="1200" dirty="0">
              <a:solidFill>
                <a:srgbClr val="FFC000"/>
              </a:solidFill>
              <a:latin typeface="GHEA Grapalat" pitchFamily="50" charset="0"/>
            </a:rPr>
            <a:t> </a:t>
          </a:r>
          <a:r>
            <a:rPr lang="en-US" sz="1600" b="1" kern="1200" dirty="0" err="1">
              <a:solidFill>
                <a:srgbClr val="FFC000"/>
              </a:solidFill>
              <a:latin typeface="GHEA Grapalat" pitchFamily="50" charset="0"/>
            </a:rPr>
            <a:t>դրամ</a:t>
          </a:r>
          <a:endParaRPr lang="en-US" sz="1600" b="1" kern="1200" dirty="0">
            <a:solidFill>
              <a:srgbClr val="FFC000"/>
            </a:solidFill>
            <a:latin typeface="GHEA Grapalat" pitchFamily="50" charset="0"/>
          </a:endParaRPr>
        </a:p>
      </dsp:txBody>
      <dsp:txXfrm>
        <a:off x="5869519" y="969101"/>
        <a:ext cx="1574329" cy="763413"/>
      </dsp:txXfrm>
    </dsp:sp>
    <dsp:sp modelId="{68852D6C-D139-47FE-97EC-376AA0489D9E}">
      <dsp:nvSpPr>
        <dsp:cNvPr id="0" name=""/>
        <dsp:cNvSpPr/>
      </dsp:nvSpPr>
      <dsp:spPr>
        <a:xfrm rot="2166622">
          <a:off x="4390019" y="1805619"/>
          <a:ext cx="161044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610445" y="13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54980" y="1778660"/>
        <a:ext cx="80522" cy="80522"/>
      </dsp:txXfrm>
    </dsp:sp>
    <dsp:sp modelId="{B61FC214-863F-4381-B5F4-57647109F481}">
      <dsp:nvSpPr>
        <dsp:cNvPr id="0" name=""/>
        <dsp:cNvSpPr/>
      </dsp:nvSpPr>
      <dsp:spPr>
        <a:xfrm>
          <a:off x="5845768" y="1888016"/>
          <a:ext cx="1621831" cy="81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GHEA Grapalat" pitchFamily="50" charset="0"/>
            </a:rPr>
            <a:t>Դեֆիցիտ</a:t>
          </a:r>
          <a:endParaRPr lang="en-US" sz="1600" b="1" kern="1200" dirty="0">
            <a:latin typeface="GHEA Grapalat" pitchFamily="50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rgbClr val="FFC000"/>
              </a:solidFill>
              <a:latin typeface="GHEA Grapalat" pitchFamily="50" charset="0"/>
            </a:rPr>
            <a:t>334 </a:t>
          </a:r>
          <a:r>
            <a:rPr lang="en-US" sz="1600" b="1" kern="1200" dirty="0" err="1">
              <a:solidFill>
                <a:srgbClr val="FFC000"/>
              </a:solidFill>
              <a:latin typeface="GHEA Grapalat" pitchFamily="50" charset="0"/>
            </a:rPr>
            <a:t>մլրդ</a:t>
          </a:r>
          <a:r>
            <a:rPr lang="en-US" sz="1600" b="1" kern="1200" dirty="0">
              <a:solidFill>
                <a:srgbClr val="FFC000"/>
              </a:solidFill>
              <a:latin typeface="GHEA Grapalat" pitchFamily="50" charset="0"/>
            </a:rPr>
            <a:t> </a:t>
          </a:r>
          <a:r>
            <a:rPr lang="en-US" sz="1600" b="1" kern="1200" dirty="0" err="1">
              <a:solidFill>
                <a:srgbClr val="FFC000"/>
              </a:solidFill>
              <a:latin typeface="GHEA Grapalat" pitchFamily="50" charset="0"/>
            </a:rPr>
            <a:t>դրամ</a:t>
          </a:r>
          <a:endParaRPr lang="en-US" sz="1600" b="1" kern="1200" dirty="0">
            <a:solidFill>
              <a:srgbClr val="FFC000"/>
            </a:solidFill>
            <a:latin typeface="GHEA Grapalat" pitchFamily="50" charset="0"/>
          </a:endParaRPr>
        </a:p>
      </dsp:txBody>
      <dsp:txXfrm>
        <a:off x="5869519" y="1911767"/>
        <a:ext cx="1574329" cy="763413"/>
      </dsp:txXfrm>
    </dsp:sp>
    <dsp:sp modelId="{81D7617B-780D-4547-A210-021B5DD9754E}">
      <dsp:nvSpPr>
        <dsp:cNvPr id="0" name=""/>
        <dsp:cNvSpPr/>
      </dsp:nvSpPr>
      <dsp:spPr>
        <a:xfrm rot="2850263">
          <a:off x="1309376" y="3418693"/>
          <a:ext cx="1925962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925962" y="133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224208" y="3383846"/>
        <a:ext cx="96298" cy="96298"/>
      </dsp:txXfrm>
    </dsp:sp>
    <dsp:sp modelId="{AC16C9FF-25AC-44CB-A392-767170BEEA85}">
      <dsp:nvSpPr>
        <dsp:cNvPr id="0" name=""/>
        <dsp:cNvSpPr/>
      </dsp:nvSpPr>
      <dsp:spPr>
        <a:xfrm>
          <a:off x="2922884" y="3736571"/>
          <a:ext cx="1621831" cy="81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>
              <a:latin typeface="GHEA Grapalat" pitchFamily="50" charset="0"/>
            </a:rPr>
            <a:t>Համայնքների բյուջեներ</a:t>
          </a:r>
          <a:endParaRPr lang="en-US" sz="1700" kern="1200"/>
        </a:p>
      </dsp:txBody>
      <dsp:txXfrm>
        <a:off x="2946635" y="3760322"/>
        <a:ext cx="1574329" cy="763413"/>
      </dsp:txXfrm>
    </dsp:sp>
    <dsp:sp modelId="{22047B87-F3FA-43AA-8292-262BC16C47AD}">
      <dsp:nvSpPr>
        <dsp:cNvPr id="0" name=""/>
        <dsp:cNvSpPr/>
      </dsp:nvSpPr>
      <dsp:spPr>
        <a:xfrm rot="19566100">
          <a:off x="4411502" y="3691619"/>
          <a:ext cx="1567479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567479" y="13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56055" y="3665734"/>
        <a:ext cx="78373" cy="78373"/>
      </dsp:txXfrm>
    </dsp:sp>
    <dsp:sp modelId="{C309A1B6-28D7-485E-9BBE-0ACBD620B651}">
      <dsp:nvSpPr>
        <dsp:cNvPr id="0" name=""/>
        <dsp:cNvSpPr/>
      </dsp:nvSpPr>
      <dsp:spPr>
        <a:xfrm>
          <a:off x="5845768" y="2862355"/>
          <a:ext cx="1621831" cy="81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err="1">
              <a:latin typeface="GHEA Grapalat" pitchFamily="50" charset="0"/>
            </a:rPr>
            <a:t>Եկամուտներ</a:t>
          </a:r>
          <a:r>
            <a:rPr lang="en-US" sz="1600" b="1" kern="1200">
              <a:latin typeface="GHEA Grapalat" pitchFamily="50" charset="0"/>
            </a:rPr>
            <a:t> </a:t>
          </a:r>
          <a:r>
            <a:rPr lang="en-US" sz="1600" b="1" kern="1200" smtClean="0">
              <a:solidFill>
                <a:srgbClr val="FFC000"/>
              </a:solidFill>
              <a:latin typeface="GHEA Grapalat" pitchFamily="50" charset="0"/>
            </a:rPr>
            <a:t>156.1 </a:t>
          </a:r>
          <a:r>
            <a:rPr lang="en-US" sz="1600" b="1" kern="1200" dirty="0" err="1">
              <a:solidFill>
                <a:srgbClr val="FFC000"/>
              </a:solidFill>
              <a:latin typeface="GHEA Grapalat" pitchFamily="50" charset="0"/>
            </a:rPr>
            <a:t>մլրդ</a:t>
          </a:r>
          <a:r>
            <a:rPr lang="en-US" sz="1600" b="1" kern="1200" dirty="0">
              <a:solidFill>
                <a:srgbClr val="FFC000"/>
              </a:solidFill>
              <a:latin typeface="GHEA Grapalat" pitchFamily="50" charset="0"/>
            </a:rPr>
            <a:t> </a:t>
          </a:r>
          <a:r>
            <a:rPr lang="en-US" sz="1600" b="1" kern="1200" dirty="0" err="1">
              <a:solidFill>
                <a:srgbClr val="FFC000"/>
              </a:solidFill>
              <a:latin typeface="GHEA Grapalat" pitchFamily="50" charset="0"/>
            </a:rPr>
            <a:t>դրամ</a:t>
          </a:r>
          <a:endParaRPr lang="en-US" sz="1600" b="1" kern="1200" dirty="0">
            <a:solidFill>
              <a:srgbClr val="FFC000"/>
            </a:solidFill>
            <a:latin typeface="GHEA Grapalat" pitchFamily="50" charset="0"/>
          </a:endParaRPr>
        </a:p>
      </dsp:txBody>
      <dsp:txXfrm>
        <a:off x="5869519" y="2886106"/>
        <a:ext cx="1574329" cy="763413"/>
      </dsp:txXfrm>
    </dsp:sp>
    <dsp:sp modelId="{FA90CF70-41B2-4A46-B73A-F090B45E5A03}">
      <dsp:nvSpPr>
        <dsp:cNvPr id="0" name=""/>
        <dsp:cNvSpPr/>
      </dsp:nvSpPr>
      <dsp:spPr>
        <a:xfrm rot="21590122">
          <a:off x="4544713" y="4126858"/>
          <a:ext cx="1301057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301057" y="13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62715" y="4107634"/>
        <a:ext cx="65052" cy="65052"/>
      </dsp:txXfrm>
    </dsp:sp>
    <dsp:sp modelId="{B0BE3584-3BEE-44D9-B7BD-FD28E4EB4EDC}">
      <dsp:nvSpPr>
        <dsp:cNvPr id="0" name=""/>
        <dsp:cNvSpPr/>
      </dsp:nvSpPr>
      <dsp:spPr>
        <a:xfrm>
          <a:off x="5845768" y="3732833"/>
          <a:ext cx="1621831" cy="81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GHEA Grapalat" pitchFamily="50" charset="0"/>
            </a:rPr>
            <a:t>Ծախսեր</a:t>
          </a:r>
          <a:r>
            <a:rPr lang="en-US" sz="1600" b="1" kern="1200" dirty="0">
              <a:latin typeface="GHEA Grapalat" pitchFamily="50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rgbClr val="FFC000"/>
              </a:solidFill>
              <a:latin typeface="GHEA Grapalat" pitchFamily="50" charset="0"/>
            </a:rPr>
            <a:t>138.4 </a:t>
          </a:r>
          <a:r>
            <a:rPr lang="en-US" sz="1600" b="1" kern="1200" dirty="0" err="1">
              <a:solidFill>
                <a:srgbClr val="FFC000"/>
              </a:solidFill>
              <a:latin typeface="GHEA Grapalat" pitchFamily="50" charset="0"/>
            </a:rPr>
            <a:t>մլրդ</a:t>
          </a:r>
          <a:r>
            <a:rPr lang="en-US" sz="1600" b="1" kern="1200" dirty="0">
              <a:solidFill>
                <a:srgbClr val="FFC000"/>
              </a:solidFill>
              <a:latin typeface="GHEA Grapalat" pitchFamily="50" charset="0"/>
            </a:rPr>
            <a:t> </a:t>
          </a:r>
          <a:r>
            <a:rPr lang="en-US" sz="1600" b="1" kern="1200" dirty="0" err="1">
              <a:solidFill>
                <a:srgbClr val="FFC000"/>
              </a:solidFill>
              <a:latin typeface="GHEA Grapalat" pitchFamily="50" charset="0"/>
            </a:rPr>
            <a:t>դրամ</a:t>
          </a:r>
          <a:r>
            <a:rPr lang="en-US" sz="1600" b="1" kern="1200" dirty="0">
              <a:solidFill>
                <a:srgbClr val="FFC000"/>
              </a:solidFill>
              <a:latin typeface="GHEA Grapalat" pitchFamily="50" charset="0"/>
            </a:rPr>
            <a:t> </a:t>
          </a:r>
        </a:p>
      </dsp:txBody>
      <dsp:txXfrm>
        <a:off x="5869519" y="3756584"/>
        <a:ext cx="1574329" cy="763413"/>
      </dsp:txXfrm>
    </dsp:sp>
    <dsp:sp modelId="{F46AB8DB-B65F-4926-9289-E2CC12AC12D0}">
      <dsp:nvSpPr>
        <dsp:cNvPr id="0" name=""/>
        <dsp:cNvSpPr/>
      </dsp:nvSpPr>
      <dsp:spPr>
        <a:xfrm rot="2148979">
          <a:off x="4393011" y="4598183"/>
          <a:ext cx="160446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604460" y="133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55130" y="4571374"/>
        <a:ext cx="80223" cy="80223"/>
      </dsp:txXfrm>
    </dsp:sp>
    <dsp:sp modelId="{FDACC240-F350-477A-8BE3-BC3F2F2D1CB6}">
      <dsp:nvSpPr>
        <dsp:cNvPr id="0" name=""/>
        <dsp:cNvSpPr/>
      </dsp:nvSpPr>
      <dsp:spPr>
        <a:xfrm>
          <a:off x="5845768" y="4675484"/>
          <a:ext cx="1621831" cy="81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GHEA Grapalat" pitchFamily="50" charset="0"/>
            </a:rPr>
            <a:t>Հավելուրդ</a:t>
          </a:r>
          <a:endParaRPr lang="en-US" sz="1600" b="1" kern="1200" dirty="0">
            <a:latin typeface="GHEA Grapalat" pitchFamily="50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rgbClr val="FFC000"/>
              </a:solidFill>
              <a:latin typeface="GHEA Grapalat" pitchFamily="50" charset="0"/>
            </a:rPr>
            <a:t>17.8 </a:t>
          </a:r>
          <a:r>
            <a:rPr lang="en-US" sz="1600" b="1" kern="1200" dirty="0" err="1">
              <a:solidFill>
                <a:srgbClr val="FFC000"/>
              </a:solidFill>
              <a:latin typeface="GHEA Grapalat" pitchFamily="50" charset="0"/>
            </a:rPr>
            <a:t>մլրդ</a:t>
          </a:r>
          <a:r>
            <a:rPr lang="en-US" sz="1600" b="1" kern="1200" dirty="0">
              <a:solidFill>
                <a:srgbClr val="FFC000"/>
              </a:solidFill>
              <a:latin typeface="GHEA Grapalat" pitchFamily="50" charset="0"/>
            </a:rPr>
            <a:t> </a:t>
          </a:r>
          <a:r>
            <a:rPr lang="en-US" sz="1600" b="1" kern="1200" dirty="0" err="1">
              <a:solidFill>
                <a:srgbClr val="FFC000"/>
              </a:solidFill>
              <a:latin typeface="GHEA Grapalat" pitchFamily="50" charset="0"/>
            </a:rPr>
            <a:t>դրամ</a:t>
          </a:r>
          <a:endParaRPr lang="en-US" sz="1600" b="1" kern="1200" dirty="0">
            <a:solidFill>
              <a:srgbClr val="FFC000"/>
            </a:solidFill>
            <a:latin typeface="GHEA Grapalat" pitchFamily="50" charset="0"/>
          </a:endParaRPr>
        </a:p>
      </dsp:txBody>
      <dsp:txXfrm>
        <a:off x="5869519" y="4699235"/>
        <a:ext cx="1574329" cy="763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0.18197</cdr:x>
      <cdr:y>0.01493</cdr:y>
    </cdr:from>
    <cdr:to>
      <cdr:x>0.82138</cdr:x>
      <cdr:y>0.10448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6157" y="76200"/>
          <a:ext cx="4800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0.11164</cdr:x>
      <cdr:y>0.01493</cdr:y>
    </cdr:from>
    <cdr:to>
      <cdr:x>0.9033</cdr:x>
      <cdr:y>0.08955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38200" y="76200"/>
          <a:ext cx="5943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>
              <a:solidFill>
                <a:srgbClr val="002060"/>
              </a:solidFill>
              <a:latin typeface="GHEA Grapalat" pitchFamily="50" charset="0"/>
            </a:rPr>
            <a:t>ՀՀ պետական պարտքը </a:t>
          </a:r>
          <a:r>
            <a:rPr lang="en-US" sz="1400" b="1" smtClean="0">
              <a:solidFill>
                <a:srgbClr val="002060"/>
              </a:solidFill>
              <a:latin typeface="GHEA Grapalat" pitchFamily="50" charset="0"/>
            </a:rPr>
            <a:t>2016-2020թթ</a:t>
          </a:r>
          <a:r>
            <a:rPr lang="en-US" sz="1400" b="1">
              <a:solidFill>
                <a:srgbClr val="002060"/>
              </a:solidFill>
              <a:latin typeface="GHEA Grapalat" pitchFamily="50" charset="0"/>
            </a:rPr>
            <a:t>., մլրդ դրամ</a:t>
          </a:r>
          <a:endParaRPr lang="en-US" sz="1400" b="1" kern="1200">
            <a:solidFill>
              <a:srgbClr val="002060"/>
            </a:solidFill>
            <a:latin typeface="GHEA Grapalat" pitchFamily="50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D2B441A0-11DD-4F16-B9A6-8AB8573518FE}" type="datetimeFigureOut">
              <a:rPr lang="en-US" smtClean="0"/>
              <a:pPr/>
              <a:t>10/06/21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8E9EAA3F-E976-4E10-98A6-DFD9FC03BF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9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74A4A86D-8F1F-4018-BAC8-1094170AAEEB}" type="datetimeFigureOut">
              <a:rPr lang="en-US" smtClean="0"/>
              <a:pPr/>
              <a:t>10/06/21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5" tIns="45533" rIns="91065" bIns="455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065" tIns="45533" rIns="91065" bIns="4553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C80BC1B6-588C-4990-AA92-EBBFD85B40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8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BC1B6-588C-4990-AA92-EBBFD85B406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53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BC1B6-588C-4990-AA92-EBBFD85B406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05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BC1B6-588C-4990-AA92-EBBFD85B406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05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7912CD8-0C21-4AB4-91F0-380A26B99868}" type="datetime1">
              <a:rPr lang="en-US" smtClean="0"/>
              <a:pPr/>
              <a:t>10/06/21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D4735-9FFA-4840-993C-D95D8875E209}" type="datetime1">
              <a:rPr lang="en-US" smtClean="0"/>
              <a:pPr/>
              <a:t>10/06/21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FBCC-8855-458B-80E7-EA65CF45F8A1}" type="datetime1">
              <a:rPr lang="en-US" smtClean="0"/>
              <a:pPr/>
              <a:t>10/06/21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9705A3-9466-443D-A655-A27608AE55F6}" type="datetime1">
              <a:rPr lang="en-US" smtClean="0"/>
              <a:pPr/>
              <a:t>10/06/21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D6F19C-422F-4F8B-97AE-C69D5D3C1751}" type="datetime1">
              <a:rPr lang="en-US" smtClean="0"/>
              <a:pPr/>
              <a:t>10/06/21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4F04-D97D-4FDC-9A56-F1F09E1B7A68}" type="datetime1">
              <a:rPr lang="en-US" smtClean="0"/>
              <a:pPr/>
              <a:t>10/06/21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2ACB-9E38-4B5A-AA89-DD3A5C209209}" type="datetime1">
              <a:rPr lang="en-US" smtClean="0"/>
              <a:pPr/>
              <a:t>10/06/21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49FDE9-473C-4523-97B3-71A7813D8E6F}" type="datetime1">
              <a:rPr lang="en-US" smtClean="0"/>
              <a:pPr/>
              <a:t>10/06/21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EB2B-0F65-4785-83AB-017C164477E0}" type="datetime1">
              <a:rPr lang="en-US" smtClean="0"/>
              <a:pPr/>
              <a:t>10/06/21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98FC20-940B-4DC5-A006-C0FE34065AB1}" type="datetime1">
              <a:rPr lang="en-US" smtClean="0"/>
              <a:pPr/>
              <a:t>10/06/21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ACCF50-0FBA-4E8A-80EE-4271F59C8206}" type="datetime1">
              <a:rPr lang="en-US" smtClean="0"/>
              <a:pPr/>
              <a:t>10/06/21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12CF5B-27B7-403B-8423-9132C901683B}" type="datetime1">
              <a:rPr lang="en-US" smtClean="0"/>
              <a:pPr/>
              <a:t>10/06/21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chart" Target="../charts/chart4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chart" Target="../charts/chart7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chart" Target="../charts/chart8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hart" Target="../charts/chart3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70501362"/>
              </p:ext>
            </p:extLst>
          </p:nvPr>
        </p:nvGraphicFramePr>
        <p:xfrm>
          <a:off x="2291443" y="162408"/>
          <a:ext cx="64008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D:\2018\CITIZEN BUDGET\pictures\5a309899d9449503fb98bba11ec178e9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543" y="1676400"/>
            <a:ext cx="6324600" cy="51054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7"/>
            <a:ext cx="1696403" cy="169640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</p:pic>
    </p:spTree>
    <p:extLst>
      <p:ext uri="{BB962C8B-B14F-4D97-AF65-F5344CB8AC3E}">
        <p14:creationId xmlns:p14="http://schemas.microsoft.com/office/powerpoint/2010/main" val="168379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06184947"/>
              </p:ext>
            </p:extLst>
          </p:nvPr>
        </p:nvGraphicFramePr>
        <p:xfrm>
          <a:off x="1295400" y="274638"/>
          <a:ext cx="6629400" cy="487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29718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Պետական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բյուջեն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և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համայնքների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բյուջեները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կազմում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համախմբված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բյուջեն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բացառած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միջբյուջետային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փոխանցումները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: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2020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թվականին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ՀՀ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համախմբված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բյուջեի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եկամուտները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կազմել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1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տրիլիոն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608.7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 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ՀՆԱ-ի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26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%-ը,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իսկ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ծախսերը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՝ 1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տրիլիոն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924.9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 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ՀՆԱ-ի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31.1%-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: Յ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ուրաքանչյուր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բնակչի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հաշվով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համախմբված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բյուջեի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ծախսերը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կազմել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են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650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հազ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.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որից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478.1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հազ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.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ֆինանսավորվել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է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ֆիզիկական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անձանց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և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կազմակերպությունների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կողմից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վճարված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հարկերի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ու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տուրքերի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հաշվին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: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Համախմբված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բյուջեի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դեֆիցիտը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2020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թվականին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կազմել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316.2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ՀՆԱ-ի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5.1%-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ը: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18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6523210"/>
              </p:ext>
            </p:extLst>
          </p:nvPr>
        </p:nvGraphicFramePr>
        <p:xfrm>
          <a:off x="457200" y="457200"/>
          <a:ext cx="7467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93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516626"/>
              </p:ext>
            </p:extLst>
          </p:nvPr>
        </p:nvGraphicFramePr>
        <p:xfrm>
          <a:off x="685800" y="1436376"/>
          <a:ext cx="7620000" cy="2983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29115">
                <a:tc>
                  <a:txBody>
                    <a:bodyPr/>
                    <a:lstStyle/>
                    <a:p>
                      <a:endParaRPr lang="en-US" sz="1400" dirty="0">
                        <a:latin typeface="GHEA Grapalat" pitchFamily="50" charset="0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2016</a:t>
                      </a:r>
                      <a:endParaRPr lang="en-US" sz="1400"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2017</a:t>
                      </a:r>
                      <a:endParaRPr lang="en-US" sz="1400"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2018</a:t>
                      </a:r>
                      <a:endParaRPr lang="en-US" sz="1400"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2019</a:t>
                      </a:r>
                      <a:endParaRPr lang="en-US" sz="1400"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2020</a:t>
                      </a:r>
                      <a:endParaRPr lang="en-US" sz="1400"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Պետական բյուջեի եկամուտներ, մլրդ դրամ</a:t>
                      </a:r>
                      <a:endParaRPr lang="en-US" sz="1400" b="1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1,122.5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1,221.1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1,341.7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1,565.5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1,560.6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 ՀՆԱ-ի մեջ, %</a:t>
                      </a:r>
                      <a:endParaRPr lang="en-US" sz="1400" b="1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22.2%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21.9%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22.</a:t>
                      </a:r>
                      <a:r>
                        <a:rPr lang="hy-AM" sz="1400" b="1" i="1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1400" b="1" i="1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23.8%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25.2%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Պետական</a:t>
                      </a:r>
                      <a:r>
                        <a:rPr lang="en-US" sz="1400" b="1" baseline="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բյուջեի </a:t>
                      </a: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ծախսեր, մլրդ դրամ</a:t>
                      </a:r>
                      <a:endParaRPr lang="en-US" sz="1400" b="1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1,400.4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1,488.2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1,447.1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1,629.4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1,894.6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 ՀՆԱ-ի մեջ, %</a:t>
                      </a:r>
                      <a:endParaRPr lang="en-US" sz="1400" b="1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27.6%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26.7%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24.1%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24.8%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30.6%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Պետական բյուջեի դեֆիցիտ, մլրդ դրամ</a:t>
                      </a:r>
                      <a:endParaRPr lang="en-US" sz="1400" b="1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278.0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267.0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105.4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63.9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334.0</a:t>
                      </a:r>
                      <a:endParaRPr kumimoji="0" lang="en-US" sz="14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9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400" b="1" i="1" dirty="0" err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ՀՆԱ</a:t>
                      </a:r>
                      <a:r>
                        <a:rPr lang="en-US" sz="1400" b="1" i="1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-ի </a:t>
                      </a:r>
                      <a:r>
                        <a:rPr lang="en-US" sz="1400" b="1" i="1" dirty="0" err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մեջ</a:t>
                      </a:r>
                      <a:r>
                        <a:rPr lang="en-US" sz="1400" b="1" i="1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, %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5.5%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4.8%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1.8%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1.0%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5.4%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4570" y="5486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*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Սույն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err="1">
                <a:solidFill>
                  <a:schemeClr val="tx2"/>
                </a:solidFill>
                <a:latin typeface="GHEA Grapalat" pitchFamily="50" charset="0"/>
              </a:rPr>
              <a:t>փաստաթղթում</a:t>
            </a:r>
            <a:r>
              <a:rPr lang="en-US" sz="12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200" smtClean="0">
                <a:solidFill>
                  <a:schemeClr val="tx2"/>
                </a:solidFill>
                <a:latin typeface="GHEA Grapalat" pitchFamily="50" charset="0"/>
              </a:rPr>
              <a:t>201</a:t>
            </a:r>
            <a:r>
              <a:rPr lang="en-US" sz="1200" smtClean="0">
                <a:solidFill>
                  <a:schemeClr val="tx2"/>
                </a:solidFill>
                <a:latin typeface="GHEA Grapalat" pitchFamily="50" charset="0"/>
              </a:rPr>
              <a:t>6</a:t>
            </a:r>
            <a:r>
              <a:rPr lang="hy-AM" sz="1200" smtClean="0">
                <a:solidFill>
                  <a:schemeClr val="tx2"/>
                </a:solidFill>
                <a:latin typeface="GHEA Grapalat" pitchFamily="50" charset="0"/>
              </a:rPr>
              <a:t>-2017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թթ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.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պետական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err="1">
                <a:solidFill>
                  <a:schemeClr val="tx2"/>
                </a:solidFill>
                <a:latin typeface="GHEA Grapalat" pitchFamily="50" charset="0"/>
              </a:rPr>
              <a:t>բյուջեի</a:t>
            </a:r>
            <a:r>
              <a:rPr lang="en-US" sz="1200">
                <a:solidFill>
                  <a:schemeClr val="tx2"/>
                </a:solidFill>
                <a:latin typeface="GHEA Grapalat" pitchFamily="50" charset="0"/>
              </a:rPr>
              <a:t> եկամուտներից և ծախսերից նվազեցված են արտահանողներին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ԱԱՀ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-ի </a:t>
            </a:r>
            <a:r>
              <a:rPr lang="en-US" sz="1200" err="1">
                <a:solidFill>
                  <a:schemeClr val="tx2"/>
                </a:solidFill>
                <a:latin typeface="GHEA Grapalat" pitchFamily="50" charset="0"/>
              </a:rPr>
              <a:t>վերադարձված</a:t>
            </a:r>
            <a:r>
              <a:rPr lang="en-US" sz="1200">
                <a:solidFill>
                  <a:schemeClr val="tx2"/>
                </a:solidFill>
                <a:latin typeface="GHEA Grapalat" pitchFamily="50" charset="0"/>
              </a:rPr>
              <a:t> գումարները, </a:t>
            </a:r>
            <a:r>
              <a:rPr lang="en-US" sz="1200" err="1">
                <a:solidFill>
                  <a:schemeClr val="tx2"/>
                </a:solidFill>
                <a:latin typeface="GHEA Grapalat" pitchFamily="50" charset="0"/>
              </a:rPr>
              <a:t>իսկ</a:t>
            </a:r>
            <a:r>
              <a:rPr lang="en-US" sz="12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smtClean="0">
                <a:solidFill>
                  <a:schemeClr val="tx2"/>
                </a:solidFill>
                <a:latin typeface="GHEA Grapalat" pitchFamily="50" charset="0"/>
              </a:rPr>
              <a:t>2018-2020թթ.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ցուցանիշներում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ներառված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չեն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2018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թվականի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հունվարի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1-ից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ուժի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մեջ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մտած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ՀՀ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հարկային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օրենսգրքի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համաձայն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հարկ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վճարողների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հարկային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պարտավորությունների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հաշվառման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նպատակով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կիրառվող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հարկերի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միասնական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հաշվի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զուտ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մուտքերը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որոնք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, ի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տարբերություն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նախորդ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տարիների</a:t>
            </a:r>
            <a:r>
              <a:rPr lang="en-US" sz="120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200" smtClean="0">
                <a:solidFill>
                  <a:schemeClr val="tx2"/>
                </a:solidFill>
                <a:latin typeface="GHEA Grapalat" pitchFamily="50" charset="0"/>
              </a:rPr>
              <a:t>2018-2020թթ.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չեն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հաշվառվել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որպես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պետական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բյուջեի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200" dirty="0" err="1">
                <a:solidFill>
                  <a:schemeClr val="tx2"/>
                </a:solidFill>
                <a:latin typeface="GHEA Grapalat" pitchFamily="50" charset="0"/>
              </a:rPr>
              <a:t>եկամուտ</a:t>
            </a:r>
            <a:r>
              <a:rPr lang="en-US" sz="1200" dirty="0">
                <a:solidFill>
                  <a:schemeClr val="tx2"/>
                </a:solidFill>
                <a:latin typeface="GHEA Grapalat" pitchFamily="50" charset="0"/>
              </a:rPr>
              <a:t>: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887408574"/>
              </p:ext>
            </p:extLst>
          </p:nvPr>
        </p:nvGraphicFramePr>
        <p:xfrm>
          <a:off x="762000" y="304800"/>
          <a:ext cx="7532914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3247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02269290"/>
              </p:ext>
            </p:extLst>
          </p:nvPr>
        </p:nvGraphicFramePr>
        <p:xfrm>
          <a:off x="391886" y="304800"/>
          <a:ext cx="7532914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21703292"/>
              </p:ext>
            </p:extLst>
          </p:nvPr>
        </p:nvGraphicFramePr>
        <p:xfrm>
          <a:off x="457200" y="1447800"/>
          <a:ext cx="7467600" cy="502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28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86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2020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թվականին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պետական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բյուջե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մուտքագրվել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1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տրիլիոն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560.7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փաստացի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եկամուտներ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ապահովելով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Օրենքով սահմանված ցուցանիշի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92.1%-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ը: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Համավարակով և ռազմական դրությամբ պայմանավորված՝ Կ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առավարություն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իր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լիազորու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թյունների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շրջանակում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վերանայել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է պետական բյուջեի եկամուտների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ցուցանիշը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՝ այն նվազեցնելով 131.9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մլրդ դրամով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(7.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8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%-ով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)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: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 Մասնավորապես՝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հարկային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եկամուտների ծրագրային ցուցանիշը նվազեցվել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221.4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մլրդ դրամ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ով (13.8%-ով), իսկ պաշտոնական դրամաշնորհների և այլ եկամուտների ծրագրային ցուցանիշներն ավելացվել են համապատասխանաբար 26.6 մլրդ դրամով (75.3%-ով) և 62.9 մլրդ դրամով (109.5%-ով)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: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Կառավարության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ճշտված ծրագրով նախատեսված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եկամուտների ցուցանիշն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ապահովվել 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99.8%-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:</a:t>
            </a:r>
            <a:endParaRPr lang="en-US" sz="1800">
              <a:solidFill>
                <a:schemeClr val="tx2"/>
              </a:solidFill>
              <a:latin typeface="GHEA Grapalat" pitchFamily="50" charset="0"/>
            </a:endParaRPr>
          </a:p>
          <a:p>
            <a:pPr algn="just"/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Բյուջեի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եկամուտներից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1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տրիլիոն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385.2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կազմել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հարկերը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և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տուրքերը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53.2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միջազգային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կազմակերպությունների 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և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օտարերկրյա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պետությունների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կողմից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տրամադրված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պաշտոնական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դրամաշնորհները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122.2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այլ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եկամուտները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որոնց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գծով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ճշտված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ծրագրով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սահմանված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ցուցանիշները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կատարվել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են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համապատասխա-նաբար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100.3%-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85.9%-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և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101.6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%-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: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628380"/>
              </p:ext>
            </p:extLst>
          </p:nvPr>
        </p:nvGraphicFramePr>
        <p:xfrm>
          <a:off x="391886" y="304800"/>
          <a:ext cx="7532914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84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324600"/>
          </a:xfrm>
        </p:spPr>
        <p:txBody>
          <a:bodyPr>
            <a:noAutofit/>
          </a:bodyPr>
          <a:lstStyle/>
          <a:p>
            <a:pPr algn="just"/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201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թվականի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համեմատ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 պետական բյուջեի եկամուտները նվազել են 0.3%-ով կամ 4.8 մլրդ դրամով՝ պայմանավորված հարկային եկամուտների և պետական տուրքերի նվազմամբ:</a:t>
            </a:r>
          </a:p>
          <a:p>
            <a:pPr algn="just"/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201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թվականի համեմատ հարկային եկամուտների և պետական տուրքերի գծով արձանագրվել է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5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.4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%‑ով կամ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79.1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մլրդ դրամով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անկում, ընդ որում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գրեթե բոլոր հարկատեսակների գծով արձանագրվել է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մուտքերի նվազում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: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20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թվականի պետական բյուջեի հարկային եկամուտների ցուցանիշի վրա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դրական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ազդեցություն է ունեցել հարկերի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վերադարձված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գումարների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նվազում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: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20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թվականի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նշված վերադարձերի ընդհանուր գումարը կազմել է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133.8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մլ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դրամ,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որ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ը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56.6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%-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ով կամ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174.6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դրամով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զիջ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ել է նախորդ տարվա համապատասխան ցուցանիշը: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Մասնավորապես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՝</a:t>
            </a:r>
            <a:endParaRPr lang="en-US" sz="1800" smtClean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174625" algn="just">
              <a:buFont typeface="Wingdings" pitchFamily="2" charset="2"/>
              <a:buChar char="Ø"/>
            </a:pP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հարկերի անցումային գերավճարից 2020 թվականին մարվել է 373.6 մլն դրամ՝ 2019 թվականի 137.3 մլրդ դրամի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դիմաց,</a:t>
            </a:r>
            <a:endParaRPr lang="en-US" sz="180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174625" algn="just">
              <a:buFont typeface="Wingdings" pitchFamily="2" charset="2"/>
              <a:buChar char="Ø"/>
            </a:pP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ԱԱՀ-ի 0-ական դրույքաչափով հարկվող գործարքների գծով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վերադարձված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գումարը կազմել 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74.6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դրամ,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որ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ը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11.1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%-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ով կամ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9.3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դրամով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զիջ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ել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է նախորդ տարվա համապատասխան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ցուցանիշը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,</a:t>
            </a:r>
            <a:endParaRPr lang="en-US" sz="1800" smtClean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51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324600"/>
          </a:xfrm>
        </p:spPr>
        <p:txBody>
          <a:bodyPr>
            <a:noAutofit/>
          </a:bodyPr>
          <a:lstStyle/>
          <a:p>
            <a:pPr marL="461963" indent="-174625" algn="just">
              <a:buFont typeface="Wingdings" pitchFamily="2" charset="2"/>
              <a:buChar char="Ø"/>
            </a:pP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ԱԱՀ-ի դեբետային գումարների վերադարձը կազմել 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45.3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դրամ,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որ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ը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42.3%-ով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կամ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33.1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դրամով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պակաս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նախորդ տարվա համապատասխան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ցուցանիշ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ից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,</a:t>
            </a:r>
            <a:endParaRPr lang="en-US" sz="180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174625" algn="just">
              <a:buFont typeface="Wingdings" pitchFamily="2" charset="2"/>
              <a:buChar char="Ø"/>
            </a:pP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Tax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free հաշիվներով ԱԱՀ‑ի վերադարձված գումարը կազմել 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203.9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մլն դրամ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76.7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%‑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ով կամ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670.6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մլն դրամով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զիջ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ել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նախորդ տարվա համապատասխան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ցուցանիշը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,</a:t>
            </a:r>
          </a:p>
          <a:p>
            <a:pPr marL="461963" indent="-174625" algn="just">
              <a:buFont typeface="Wingdings" pitchFamily="2" charset="2"/>
              <a:buChar char="Ø"/>
            </a:pP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միևնույն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ժամանակ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աճ է արձանագրվել բ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նակարան ձեռքբերելու կամ անհատական բնակելի տուն կառու­ցելու նպատակով հիպոտեկային վարկի սպասարկման համար վճարվող տոկոսների մասով վարկառու­ներին և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համավարկառուներին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վերադարձվ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ած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եկամտային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 հարկի գծով, որը կազմել է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13.3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մլ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6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8.6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%-ով կամ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5.4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դրամով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 գերազանցելով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նախորդ տարվա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ցուցանիշը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:</a:t>
            </a:r>
            <a:endParaRPr lang="hy-AM" sz="180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71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676319580"/>
              </p:ext>
            </p:extLst>
          </p:nvPr>
        </p:nvGraphicFramePr>
        <p:xfrm>
          <a:off x="533400" y="1600200"/>
          <a:ext cx="7543800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33400" y="304800"/>
            <a:ext cx="7543800" cy="905153"/>
            <a:chOff x="0" y="9246"/>
            <a:chExt cx="7543800" cy="905153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1" name="Rounded Rectangle 10"/>
            <p:cNvSpPr/>
            <p:nvPr/>
          </p:nvSpPr>
          <p:spPr>
            <a:xfrm>
              <a:off x="0" y="9246"/>
              <a:ext cx="7543800" cy="905153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44186" y="53432"/>
              <a:ext cx="7455428" cy="8167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b="1" kern="1200" baseline="0">
                  <a:latin typeface="GHEA Grapalat" pitchFamily="50" charset="0"/>
                </a:rPr>
                <a:t>ՀՀ </a:t>
              </a:r>
              <a:r>
                <a:rPr lang="en-US" sz="2100" b="1" kern="1200" baseline="0" smtClean="0">
                  <a:latin typeface="GHEA Grapalat" pitchFamily="50" charset="0"/>
                </a:rPr>
                <a:t>2020թ</a:t>
              </a:r>
              <a:r>
                <a:rPr lang="en-US" sz="2100" b="1" kern="1200" baseline="0" dirty="0">
                  <a:latin typeface="GHEA Grapalat" pitchFamily="50" charset="0"/>
                </a:rPr>
                <a:t>. </a:t>
              </a:r>
              <a:r>
                <a:rPr lang="en-US" sz="2100" b="1" kern="1200" baseline="0" dirty="0" err="1">
                  <a:latin typeface="GHEA Grapalat" pitchFamily="50" charset="0"/>
                </a:rPr>
                <a:t>պետական</a:t>
              </a:r>
              <a:r>
                <a:rPr lang="en-US" sz="2100" b="1" kern="1200" baseline="0" dirty="0">
                  <a:latin typeface="GHEA Grapalat" pitchFamily="50" charset="0"/>
                </a:rPr>
                <a:t> </a:t>
              </a:r>
              <a:r>
                <a:rPr lang="en-US" sz="2100" b="1" kern="1200" baseline="0" dirty="0" err="1">
                  <a:latin typeface="GHEA Grapalat" pitchFamily="50" charset="0"/>
                </a:rPr>
                <a:t>բյուջեի</a:t>
              </a:r>
              <a:r>
                <a:rPr lang="en-US" sz="2100" b="1" kern="1200" baseline="0" dirty="0">
                  <a:latin typeface="GHEA Grapalat" pitchFamily="50" charset="0"/>
                </a:rPr>
                <a:t> </a:t>
              </a:r>
              <a:r>
                <a:rPr lang="en-US" sz="2100" b="1" kern="1200" baseline="0" dirty="0" err="1">
                  <a:latin typeface="GHEA Grapalat" pitchFamily="50" charset="0"/>
                </a:rPr>
                <a:t>փաստացի</a:t>
              </a:r>
              <a:r>
                <a:rPr lang="en-US" sz="2100" b="1" kern="1200" baseline="0" dirty="0">
                  <a:latin typeface="GHEA Grapalat" pitchFamily="50" charset="0"/>
                </a:rPr>
                <a:t> </a:t>
              </a:r>
              <a:r>
                <a:rPr lang="en-US" sz="2100" b="1" kern="1200" baseline="0" dirty="0" err="1">
                  <a:latin typeface="GHEA Grapalat" pitchFamily="50" charset="0"/>
                </a:rPr>
                <a:t>եկամուտների</a:t>
              </a:r>
              <a:r>
                <a:rPr lang="en-US" sz="2100" b="1" kern="1200" baseline="0" dirty="0">
                  <a:latin typeface="GHEA Grapalat" pitchFamily="50" charset="0"/>
                </a:rPr>
                <a:t> </a:t>
              </a:r>
              <a:r>
                <a:rPr lang="en-US" sz="2100" b="1" kern="1200" baseline="0" dirty="0" err="1">
                  <a:latin typeface="GHEA Grapalat" pitchFamily="50" charset="0"/>
                </a:rPr>
                <a:t>կառուցվածքը</a:t>
              </a:r>
              <a:r>
                <a:rPr lang="en-US" sz="2100" b="1" kern="1200" baseline="0" dirty="0">
                  <a:latin typeface="GHEA Grapalat" pitchFamily="50" charset="0"/>
                </a:rPr>
                <a:t>, </a:t>
              </a:r>
              <a:r>
                <a:rPr lang="en-US" sz="2100" b="1" kern="1200" baseline="0" dirty="0" err="1">
                  <a:latin typeface="GHEA Grapalat" pitchFamily="50" charset="0"/>
                </a:rPr>
                <a:t>մլրդ</a:t>
              </a:r>
              <a:r>
                <a:rPr lang="en-US" sz="2100" b="1" kern="1200" baseline="0" dirty="0">
                  <a:latin typeface="GHEA Grapalat" pitchFamily="50" charset="0"/>
                </a:rPr>
                <a:t> </a:t>
              </a:r>
              <a:r>
                <a:rPr lang="en-US" sz="2100" b="1" kern="1200" baseline="0" dirty="0" err="1">
                  <a:latin typeface="GHEA Grapalat" pitchFamily="50" charset="0"/>
                </a:rPr>
                <a:t>դրամ</a:t>
              </a:r>
              <a:endParaRPr lang="en-US" sz="2100" kern="1200" dirty="0">
                <a:latin typeface="GHEA Grapala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1678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696200" cy="1219200"/>
          </a:xfrm>
        </p:spPr>
        <p:txBody>
          <a:bodyPr>
            <a:normAutofit/>
          </a:bodyPr>
          <a:lstStyle/>
          <a:p>
            <a:pPr algn="just"/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Հարկային եկամուտների ու տուրքերի գծով մուտքերում ամենամեծ տեսակարար կշիռն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ունեցել են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ավելացված արժեքի հարկը՝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34%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կամ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471.6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մլրդ դրամ, և եկամտային հարկը՝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29.7%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կամ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411.5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մլրդ դրամ: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84006833"/>
              </p:ext>
            </p:extLst>
          </p:nvPr>
        </p:nvGraphicFramePr>
        <p:xfrm>
          <a:off x="762000" y="1447800"/>
          <a:ext cx="7467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846371"/>
              </p:ext>
            </p:extLst>
          </p:nvPr>
        </p:nvGraphicFramePr>
        <p:xfrm>
          <a:off x="762001" y="2308226"/>
          <a:ext cx="7315200" cy="4244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1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974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182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en-US" sz="1200" b="1" kern="1200" dirty="0">
                        <a:solidFill>
                          <a:schemeClr val="lt1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GHEA Grapalat" pitchFamily="50" charset="0"/>
                          <a:ea typeface="Times New Roman"/>
                          <a:cs typeface="Times New Roman"/>
                        </a:rPr>
                        <a:t>մլրդ դրամ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կշիռը հարկային եկամուտներում, %</a:t>
                      </a:r>
                      <a:endParaRPr lang="en-US" sz="1200"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400" b="1" i="0" kern="120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Հարկային եկամուտներ և պետական տուրքեր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i="0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1,385.2</a:t>
                      </a:r>
                      <a:endParaRPr kumimoji="0" lang="en-US" sz="1400" b="1" i="0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400" b="1" i="0" kern="120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100.0%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387">
                <a:tc>
                  <a:txBody>
                    <a:bodyPr/>
                    <a:lstStyle/>
                    <a:p>
                      <a:r>
                        <a:rPr kumimoji="0" lang="en-US" sz="1200" b="1" kern="120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  Ավելացված արժեքի հարկ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471.6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34.0%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5907">
                <a:tc>
                  <a:txBody>
                    <a:bodyPr/>
                    <a:lstStyle/>
                    <a:p>
                      <a:r>
                        <a:rPr kumimoji="0" lang="en-US" sz="1200" b="1" kern="120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  Եկամտային հարկ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411.5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29.7%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413">
                <a:tc>
                  <a:txBody>
                    <a:bodyPr/>
                    <a:lstStyle/>
                    <a:p>
                      <a:r>
                        <a:rPr kumimoji="0" lang="en-US" sz="1200" b="1" kern="120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  Շահութահարկ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148.8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10.7%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kumimoji="0" lang="en-US" sz="1200" b="1" kern="120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  Շրջանառության հարկ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26.6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1.9%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kumimoji="0" lang="en-US" sz="1200" b="1" kern="120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  Ակցիզային հարկ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123.6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8.9%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kumimoji="0" lang="en-US" sz="1200" b="1" kern="120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  Մաքսատուրք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68.3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4.9%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7653">
                <a:tc>
                  <a:txBody>
                    <a:bodyPr/>
                    <a:lstStyle/>
                    <a:p>
                      <a:r>
                        <a:rPr kumimoji="0" lang="en-US" sz="1200" b="1" kern="120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  Բնապահպանական հարկ և բնօգտագործման վճար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53.1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3.8%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kumimoji="0" lang="en-US" sz="1200" b="1" kern="120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  Սոցիալական</a:t>
                      </a:r>
                      <a:r>
                        <a:rPr kumimoji="0" lang="en-US" sz="1200" b="1" kern="1200" baseline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վճար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24.8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1.8%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6213">
                <a:tc>
                  <a:txBody>
                    <a:bodyPr/>
                    <a:lstStyle/>
                    <a:p>
                      <a:r>
                        <a:rPr kumimoji="0" lang="en-US" sz="1200" b="1" kern="120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  Այլ հարկային եկամուտներ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24.0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1.7%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7173">
                <a:tc>
                  <a:txBody>
                    <a:bodyPr/>
                    <a:lstStyle/>
                    <a:p>
                      <a:r>
                        <a:rPr kumimoji="0" lang="en-US" sz="1200" b="1" kern="120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  Հարկերի անցումային գերավճար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-0.4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-0.03%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1453">
                <a:tc>
                  <a:txBody>
                    <a:bodyPr/>
                    <a:lstStyle/>
                    <a:p>
                      <a:r>
                        <a:rPr kumimoji="0" lang="en-US" sz="1200" b="1" kern="120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  Պետական տուրքեր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33.4</a:t>
                      </a:r>
                      <a:endParaRPr kumimoji="0" lang="en-US" sz="1200" b="1" kern="120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2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2.4%</a:t>
                      </a:r>
                      <a:endParaRPr kumimoji="0" lang="en-US" sz="12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113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6655"/>
            <a:ext cx="7582831" cy="942545"/>
          </a:xfrm>
        </p:spPr>
        <p:txBody>
          <a:bodyPr>
            <a:normAutofit/>
          </a:bodyPr>
          <a:lstStyle/>
          <a:p>
            <a:pPr algn="just"/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2020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թվականին ստացված պաշտոնական դրամաշնորհների խոշորագույն դոնորներ են հանդիսացել Եվրոպական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միությունը և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Ռուսաստանի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Դաշնությունը:</a:t>
            </a:r>
            <a:endParaRPr lang="en-US" sz="1800">
              <a:solidFill>
                <a:schemeClr val="tx2"/>
              </a:solidFill>
              <a:latin typeface="GHEA Grapalat" pitchFamily="50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896139958"/>
              </p:ext>
            </p:extLst>
          </p:nvPr>
        </p:nvGraphicFramePr>
        <p:xfrm>
          <a:off x="457200" y="2362200"/>
          <a:ext cx="7543800" cy="401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62369412"/>
              </p:ext>
            </p:extLst>
          </p:nvPr>
        </p:nvGraphicFramePr>
        <p:xfrm>
          <a:off x="457200" y="1371600"/>
          <a:ext cx="75438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7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71816" cy="4873752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pPr lvl="0"/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Խոսք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</a:t>
            </a:r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ընթերցողին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…………………………………… 3</a:t>
            </a:r>
          </a:p>
          <a:p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Հիմնական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</a:t>
            </a:r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մակրոտնտեսական</a:t>
            </a:r>
            <a:endParaRPr lang="en-US" b="1">
              <a:solidFill>
                <a:schemeClr val="accent1"/>
              </a:solidFill>
              <a:latin typeface="GHEA Grapalat" pitchFamily="50" charset="0"/>
            </a:endParaRPr>
          </a:p>
          <a:p>
            <a:pPr marL="0" indent="0">
              <a:buNone/>
            </a:pP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  </a:t>
            </a:r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ցուցանիշները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……………………………………….... 4</a:t>
            </a:r>
          </a:p>
          <a:p>
            <a:pPr lvl="0"/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Համախմբված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</a:t>
            </a:r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բյուջե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և </a:t>
            </a:r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պետական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</a:t>
            </a:r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բյուջե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……. 10</a:t>
            </a:r>
            <a:endParaRPr lang="en-US">
              <a:solidFill>
                <a:schemeClr val="accent1"/>
              </a:solidFill>
              <a:latin typeface="GHEA Grapalat" pitchFamily="50" charset="0"/>
            </a:endParaRPr>
          </a:p>
          <a:p>
            <a:pPr lvl="0"/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Պետական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</a:t>
            </a:r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բյուջեի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</a:t>
            </a:r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եկամուտները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...……………. 14</a:t>
            </a:r>
            <a:endParaRPr lang="en-US">
              <a:solidFill>
                <a:schemeClr val="accent1"/>
              </a:solidFill>
              <a:latin typeface="GHEA Grapalat" pitchFamily="50" charset="0"/>
            </a:endParaRPr>
          </a:p>
          <a:p>
            <a:pPr lvl="0"/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Պետական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</a:t>
            </a:r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բյուջեի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</a:t>
            </a:r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ծախսերը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…...……..……….. 22</a:t>
            </a:r>
            <a:endParaRPr lang="en-US">
              <a:solidFill>
                <a:schemeClr val="accent1"/>
              </a:solidFill>
              <a:latin typeface="GHEA Grapalat" pitchFamily="50" charset="0"/>
            </a:endParaRPr>
          </a:p>
          <a:p>
            <a:pPr lvl="0"/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Պետական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</a:t>
            </a:r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բյուջեի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</a:t>
            </a:r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դեֆիցիտը</a:t>
            </a:r>
            <a:endParaRPr lang="en-US" b="1">
              <a:solidFill>
                <a:schemeClr val="accent1"/>
              </a:solidFill>
              <a:latin typeface="GHEA Grapalat" pitchFamily="50" charset="0"/>
            </a:endParaRPr>
          </a:p>
          <a:p>
            <a:pPr marL="0" lvl="0" indent="0">
              <a:buNone/>
            </a:pP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   (</a:t>
            </a:r>
            <a:r>
              <a:rPr lang="en-US" b="1" err="1">
                <a:solidFill>
                  <a:schemeClr val="accent1"/>
                </a:solidFill>
                <a:latin typeface="GHEA Grapalat" pitchFamily="50" charset="0"/>
              </a:rPr>
              <a:t>պակասուրդը</a:t>
            </a:r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) ……………………………..…..…… 62</a:t>
            </a:r>
            <a:endParaRPr lang="en-US">
              <a:solidFill>
                <a:schemeClr val="accent1"/>
              </a:solidFill>
              <a:latin typeface="GHEA Grapalat" pitchFamily="50" charset="0"/>
            </a:endParaRPr>
          </a:p>
          <a:p>
            <a:pPr lvl="0"/>
            <a:r>
              <a:rPr lang="en-US" b="1">
                <a:solidFill>
                  <a:schemeClr val="accent1"/>
                </a:solidFill>
                <a:latin typeface="GHEA Grapalat" pitchFamily="50" charset="0"/>
              </a:rPr>
              <a:t>ՀՀ պետական պարտքը .……….……….……...... 65</a:t>
            </a:r>
            <a:endParaRPr lang="en-US"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23230065"/>
              </p:ext>
            </p:extLst>
          </p:nvPr>
        </p:nvGraphicFramePr>
        <p:xfrm>
          <a:off x="457200" y="274638"/>
          <a:ext cx="7671816" cy="71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46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1524000"/>
          </a:xfrm>
        </p:spPr>
        <p:txBody>
          <a:bodyPr>
            <a:normAutofit/>
          </a:bodyPr>
          <a:lstStyle/>
          <a:p>
            <a:pPr algn="just"/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Այլ եկամուտների հիմնական աղբյուր են հանդիսացել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այլ կատեգորիաներում չդասակարգված տրանսֆերտները, ապրանք-ների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մատակարարումից և ծառայությունների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մատուցումից եկամուտները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, պետության տված վարկերի ու ավանդների դիմաց ստացված տոկոսավճարները: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65814238"/>
              </p:ext>
            </p:extLst>
          </p:nvPr>
        </p:nvGraphicFramePr>
        <p:xfrm>
          <a:off x="457200" y="1905000"/>
          <a:ext cx="75438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488321357"/>
              </p:ext>
            </p:extLst>
          </p:nvPr>
        </p:nvGraphicFramePr>
        <p:xfrm>
          <a:off x="457200" y="2667000"/>
          <a:ext cx="7543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69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17526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2019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թվականի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համեմատ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պետական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բյուջեի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եկամուտները նվազել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են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0.3%-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կամ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4.8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հիմնականում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պայմանավորված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հարկերի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ու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տուրքերի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նվազմամբ: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Մասնավորապես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`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հարկերն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ու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պետական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տուրքերը նվազել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են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5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.4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%-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(79.1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),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պաշտոնական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դրամաշնորհներն աճել են 4.3 անգամ (40.8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),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այլ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եկամուտները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37.7%-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(33.4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):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26859428"/>
              </p:ext>
            </p:extLst>
          </p:nvPr>
        </p:nvGraphicFramePr>
        <p:xfrm>
          <a:off x="533400" y="2133600"/>
          <a:ext cx="76200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084871664"/>
              </p:ext>
            </p:extLst>
          </p:nvPr>
        </p:nvGraphicFramePr>
        <p:xfrm>
          <a:off x="533400" y="3048000"/>
          <a:ext cx="7620000" cy="3607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976420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1000" y="228600"/>
            <a:ext cx="7543800" cy="1143000"/>
            <a:chOff x="0" y="818"/>
            <a:chExt cx="7543800" cy="837381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818"/>
              <a:ext cx="7543800" cy="837381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40878" y="41696"/>
              <a:ext cx="7462044" cy="75562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y-AM" sz="1900" b="1" dirty="0">
                  <a:latin typeface="GHEA Grapalat" pitchFamily="50" charset="0"/>
                </a:rPr>
                <a:t>ՀՀ պետական բյուջեի ընդհանուր եկամուտների և</a:t>
              </a:r>
              <a:r>
                <a:rPr lang="en-US" sz="1900" b="1" dirty="0">
                  <a:latin typeface="GHEA Grapalat" pitchFamily="50" charset="0"/>
                </a:rPr>
                <a:t> </a:t>
              </a:r>
              <a:r>
                <a:rPr lang="hy-AM" sz="1900" b="1" dirty="0">
                  <a:latin typeface="GHEA Grapalat" pitchFamily="50" charset="0"/>
                </a:rPr>
                <a:t>հարկերի ու տուրքերի հարաբերակցությունը</a:t>
              </a:r>
              <a:r>
                <a:rPr lang="en-US" sz="1900" b="1" dirty="0">
                  <a:latin typeface="GHEA Grapalat" pitchFamily="50" charset="0"/>
                </a:rPr>
                <a:t> </a:t>
              </a:r>
              <a:r>
                <a:rPr lang="hy-AM" sz="1900" b="1" dirty="0">
                  <a:latin typeface="GHEA Grapalat" pitchFamily="50" charset="0"/>
                </a:rPr>
                <a:t>ՀՆԱ-ի</a:t>
              </a:r>
              <a:r>
                <a:rPr lang="en-US" sz="1900" b="1" dirty="0">
                  <a:latin typeface="GHEA Grapalat" pitchFamily="50" charset="0"/>
                </a:rPr>
                <a:t> </a:t>
              </a:r>
              <a:r>
                <a:rPr lang="hy-AM" sz="1900" b="1" dirty="0">
                  <a:latin typeface="GHEA Grapalat" pitchFamily="50" charset="0"/>
                </a:rPr>
                <a:t>նկատմամբ</a:t>
              </a:r>
              <a:endParaRPr lang="en-US" sz="1900" b="1" dirty="0">
                <a:latin typeface="GHEA Grapalat" pitchFamily="50" charset="0"/>
              </a:endParaRPr>
            </a:p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y-AM" sz="1900" b="1" smtClean="0">
                  <a:latin typeface="GHEA Grapalat" pitchFamily="50" charset="0"/>
                </a:rPr>
                <a:t>201</a:t>
              </a:r>
              <a:r>
                <a:rPr lang="en-US" sz="1900" b="1" smtClean="0">
                  <a:latin typeface="GHEA Grapalat" pitchFamily="50" charset="0"/>
                </a:rPr>
                <a:t>6</a:t>
              </a:r>
              <a:r>
                <a:rPr lang="hy-AM" sz="1900" b="1" smtClean="0">
                  <a:latin typeface="GHEA Grapalat" pitchFamily="50" charset="0"/>
                </a:rPr>
                <a:t>-20</a:t>
              </a:r>
              <a:r>
                <a:rPr lang="en-US" sz="1900" b="1" smtClean="0">
                  <a:latin typeface="GHEA Grapalat" pitchFamily="50" charset="0"/>
                </a:rPr>
                <a:t>20</a:t>
              </a:r>
              <a:r>
                <a:rPr lang="hy-AM" sz="1900" b="1" smtClean="0">
                  <a:latin typeface="GHEA Grapalat" pitchFamily="50" charset="0"/>
                </a:rPr>
                <a:t>թթ</a:t>
              </a:r>
              <a:r>
                <a:rPr lang="hy-AM" sz="1900" b="1" dirty="0">
                  <a:latin typeface="GHEA Grapalat" pitchFamily="50" charset="0"/>
                </a:rPr>
                <a:t>.</a:t>
              </a:r>
              <a:endParaRPr lang="en-US" sz="1900" b="1" kern="1200" dirty="0">
                <a:latin typeface="GHEA Grapalat" pitchFamily="50" charset="0"/>
              </a:endParaRPr>
            </a:p>
          </p:txBody>
        </p:sp>
      </p:grp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11496181"/>
              </p:ext>
            </p:extLst>
          </p:nvPr>
        </p:nvGraphicFramePr>
        <p:xfrm>
          <a:off x="457200" y="1600201"/>
          <a:ext cx="7467600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77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7543800" cy="5715000"/>
          </a:xfrm>
        </p:spPr>
        <p:txBody>
          <a:bodyPr>
            <a:normAutofit lnSpcReduction="10000"/>
          </a:bodyPr>
          <a:lstStyle/>
          <a:p>
            <a:pPr algn="just"/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ՀՀ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20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թվականի պետական բյուջեի մասին օրենքով նախատեսվել էր տարեկան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1,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855.7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մլրդ դրամ ծախսերի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կատարում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, որը տարվա ընթացքում ավելացվել է 133.3 մլրդ դրամով, որը հիմնականում ուղղվել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կորոնավիրուսի համավարակի կանխարգելմանը, վերահսկմանը, բուժմանը և տնտեսական հետևանքների չեզոքացմանն ուղղված ծրագրերին և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ռազմական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դրությամբ պայմանավորված ծախսերին: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Արդյունքում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ՀՀ պետական բյուջեի ծախսերի տարեկան ճշտված ծրագիրը կազմել է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1,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989.0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մլրդ դրամ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: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2020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թվականին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ՀՀ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պետական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բյուջեի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փաստացի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ծախսերը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կազմել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1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տրիլիոն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894.6 մլրդ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ապահովելով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Կառավարության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ճշտված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ծրագրով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նախատեսված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ցուցանիշի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95.3%-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: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Շեղում 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արձանագրվել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ինչպես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ընթացիկ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ծախսերում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այնպես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էլ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ոչ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ֆինանսական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ակտիվների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գծով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գործառնություններում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որոնք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կատարվել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են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համապատասխանաբար 96.9%-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և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84.6%-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: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Ընդ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որում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վերջինս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հիմնականում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պայմանավորված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է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արտաքին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աջակցությամբ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իրականացվող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ծրագրերի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կատարողականով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: 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Չնայած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բյուջետային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ծախսերի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համեմատաբար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ցածր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կատարողականին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`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հաշվետու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ժամանակահատվածում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ապահովվել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է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պետական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բյուջեի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ծախսային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ծրագրերի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շրջանակներում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պետական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մարմինների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կողմից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սահմանված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կարգով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ստանձնած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պարտավորությունների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ամբողջական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և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ժամանակին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կատարումը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10691854"/>
              </p:ext>
            </p:extLst>
          </p:nvPr>
        </p:nvGraphicFramePr>
        <p:xfrm>
          <a:off x="381000" y="228600"/>
          <a:ext cx="7532914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13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7848600" cy="1752600"/>
          </a:xfrm>
        </p:spPr>
        <p:txBody>
          <a:bodyPr>
            <a:normAutofit/>
          </a:bodyPr>
          <a:lstStyle/>
          <a:p>
            <a:pPr algn="just"/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2019 թվականի համեմատ պետական բյուջեի ծախսերն աճել են 16.3%-ով կամ 265.2 մլրդ դրամով, որը հիմնականում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պայմանավորված է կորոնավիրուսի համավարակի և ռազմական դրության հետ կապված՝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սոցիալական նպաստների, այլ ծախսերի, դրամաշնորհների և ոչ ֆինանսական ակտիվների գծով ծախսերի աճով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, ինչպես նաև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կենսաթոշակների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գծով ծախսերի աճով:</a:t>
            </a:r>
            <a:endParaRPr lang="en-US" sz="1800" dirty="0">
              <a:solidFill>
                <a:schemeClr val="tx2"/>
              </a:solidFill>
              <a:latin typeface="GHEA Grapalat" pitchFamily="50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34099232"/>
              </p:ext>
            </p:extLst>
          </p:nvPr>
        </p:nvGraphicFramePr>
        <p:xfrm>
          <a:off x="381000" y="228600"/>
          <a:ext cx="7848600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78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58988217"/>
              </p:ext>
            </p:extLst>
          </p:nvPr>
        </p:nvGraphicFramePr>
        <p:xfrm>
          <a:off x="662754" y="1676400"/>
          <a:ext cx="7437494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09600" y="304800"/>
            <a:ext cx="7543800" cy="1232165"/>
            <a:chOff x="0" y="54145"/>
            <a:chExt cx="7543800" cy="1088854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" name="Rounded Rectangle 5"/>
            <p:cNvSpPr/>
            <p:nvPr/>
          </p:nvSpPr>
          <p:spPr>
            <a:xfrm>
              <a:off x="0" y="54145"/>
              <a:ext cx="7543800" cy="1088854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53153" y="107298"/>
              <a:ext cx="7437494" cy="9825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i="0" kern="1200" baseline="0">
                  <a:effectLst/>
                  <a:latin typeface="GHEA Grapalat" pitchFamily="50" charset="0"/>
                </a:rPr>
                <a:t>ՀՀ </a:t>
              </a:r>
              <a:r>
                <a:rPr lang="en-US" sz="1900" b="1" i="0" kern="1200" baseline="0" smtClean="0">
                  <a:effectLst/>
                  <a:latin typeface="GHEA Grapalat" pitchFamily="50" charset="0"/>
                </a:rPr>
                <a:t>2020թ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.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պետական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բյուջեի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փաստացի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ծախսերի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բաշխումն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ըստ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տնտեսագիտական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հոդվածների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,</a:t>
              </a:r>
            </a:p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մլրդ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dirty="0" err="1">
                  <a:latin typeface="GHEA Grapalat" pitchFamily="50" charset="0"/>
                </a:rPr>
                <a:t>դրամ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և</a:t>
              </a:r>
              <a:r>
                <a:rPr lang="en-US" sz="1900" b="1" i="0" kern="120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dirty="0" err="1">
                  <a:effectLst/>
                  <a:latin typeface="GHEA Grapalat" pitchFamily="50" charset="0"/>
                </a:rPr>
                <a:t>կշիռը</a:t>
              </a:r>
              <a:r>
                <a:rPr lang="en-US" sz="1900" b="1" i="0" kern="120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dirty="0" err="1">
                  <a:effectLst/>
                  <a:latin typeface="GHEA Grapalat" pitchFamily="50" charset="0"/>
                </a:rPr>
                <a:t>ծախսերում</a:t>
              </a:r>
              <a:endParaRPr lang="en-US" sz="1900" b="1" kern="1200" dirty="0">
                <a:latin typeface="GHEA Grapalat" pitchFamily="50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6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9600" y="304800"/>
            <a:ext cx="7543800" cy="1088854"/>
            <a:chOff x="0" y="54145"/>
            <a:chExt cx="7543800" cy="1088854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54145"/>
              <a:ext cx="7543800" cy="1088854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53153" y="107298"/>
              <a:ext cx="7437494" cy="9825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i="0" kern="1200" baseline="0">
                  <a:effectLst/>
                  <a:latin typeface="GHEA Grapalat" pitchFamily="50" charset="0"/>
                </a:rPr>
                <a:t>ՀՀ </a:t>
              </a:r>
              <a:r>
                <a:rPr lang="en-US" sz="1900" b="1" i="0" kern="1200" baseline="0" smtClean="0">
                  <a:effectLst/>
                  <a:latin typeface="GHEA Grapalat" pitchFamily="50" charset="0"/>
                </a:rPr>
                <a:t>2020թ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.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պետական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բյուջեի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փաստացի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ծախսերի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բաշխումն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ըստ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ոլորտների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,</a:t>
              </a:r>
            </a:p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ts val="798"/>
                </a:spcAft>
              </a:pP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մլրդ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դրամ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և</a:t>
              </a:r>
              <a:r>
                <a:rPr lang="en-US" sz="1900" b="1" i="0" kern="120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dirty="0" err="1">
                  <a:effectLst/>
                  <a:latin typeface="GHEA Grapalat" pitchFamily="50" charset="0"/>
                </a:rPr>
                <a:t>կշիռը</a:t>
              </a:r>
              <a:r>
                <a:rPr lang="en-US" sz="1900" b="1" i="0" kern="120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dirty="0" err="1">
                  <a:effectLst/>
                  <a:latin typeface="GHEA Grapalat" pitchFamily="50" charset="0"/>
                </a:rPr>
                <a:t>ծախսերում</a:t>
              </a:r>
              <a:endParaRPr lang="en-US" sz="1900" b="1" kern="1200" dirty="0">
                <a:latin typeface="GHEA Grapalat" pitchFamily="50" charset="0"/>
              </a:endParaRPr>
            </a:p>
          </p:txBody>
        </p:sp>
      </p:grp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94582963"/>
              </p:ext>
            </p:extLst>
          </p:nvPr>
        </p:nvGraphicFramePr>
        <p:xfrm>
          <a:off x="662753" y="1600200"/>
          <a:ext cx="7543799" cy="386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49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9600" y="0"/>
            <a:ext cx="7778122" cy="2590799"/>
            <a:chOff x="0" y="-250655"/>
            <a:chExt cx="7778122" cy="2590799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54145"/>
              <a:ext cx="7696200" cy="1981200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0" y="-250655"/>
              <a:ext cx="7778122" cy="25907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i="0" kern="1200" baseline="0" dirty="0">
                  <a:effectLst/>
                  <a:latin typeface="GHEA Grapalat" pitchFamily="50" charset="0"/>
                </a:rPr>
                <a:t>ՀՀ 2020թ.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պետական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բյուջեի</a:t>
              </a:r>
              <a:r>
                <a:rPr lang="hy-AM" sz="1900" b="1" i="0" kern="1200" baseline="0" dirty="0">
                  <a:effectLst/>
                  <a:latin typeface="GHEA Grapalat" pitchFamily="50" charset="0"/>
                </a:rPr>
                <a:t>ց կորոնավիրուսի (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COVID-19) </a:t>
              </a:r>
              <a:r>
                <a:rPr lang="hy-AM" sz="1900" b="1" i="0" kern="1200" baseline="0" dirty="0">
                  <a:effectLst/>
                  <a:latin typeface="GHEA Grapalat" pitchFamily="50" charset="0"/>
                </a:rPr>
                <a:t>տնտեսական հետևանքների նվազեցման և վերացման նպատակով իրականացված միջոցառումների գծով կատարված 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107,385.4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մլն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դրամ </a:t>
              </a:r>
              <a:r>
                <a:rPr lang="hy-AM" sz="1900" b="1" i="0" kern="1200" baseline="0" dirty="0">
                  <a:effectLst/>
                  <a:latin typeface="GHEA Grapalat" pitchFamily="50" charset="0"/>
                </a:rPr>
                <a:t>հատկացումների 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բաշխումն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ըստ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ոլորտների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,</a:t>
              </a:r>
            </a:p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ts val="798"/>
                </a:spcAft>
              </a:pP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մլ</a:t>
              </a:r>
              <a:r>
                <a:rPr lang="en-US" sz="1900" b="1" dirty="0" err="1">
                  <a:latin typeface="GHEA Grapalat" pitchFamily="50" charset="0"/>
                </a:rPr>
                <a:t>ն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դրամ և</a:t>
              </a:r>
              <a:r>
                <a:rPr lang="en-US" sz="1900" b="1" i="0" kern="120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dirty="0" err="1">
                  <a:effectLst/>
                  <a:latin typeface="GHEA Grapalat" pitchFamily="50" charset="0"/>
                </a:rPr>
                <a:t>կշիռը</a:t>
              </a:r>
              <a:r>
                <a:rPr lang="en-US" sz="1900" b="1" i="0" kern="120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dirty="0" err="1">
                  <a:effectLst/>
                  <a:latin typeface="GHEA Grapalat" pitchFamily="50" charset="0"/>
                </a:rPr>
                <a:t>ծախսերում</a:t>
              </a:r>
              <a:endParaRPr lang="en-US" sz="1900" b="1" kern="1200" dirty="0">
                <a:latin typeface="GHEA Grapalat" pitchFamily="50" charset="0"/>
              </a:endParaRPr>
            </a:p>
          </p:txBody>
        </p:sp>
      </p:grp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20567526"/>
              </p:ext>
            </p:extLst>
          </p:nvPr>
        </p:nvGraphicFramePr>
        <p:xfrm>
          <a:off x="609600" y="2590798"/>
          <a:ext cx="7620000" cy="3886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182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9600" y="304800"/>
            <a:ext cx="7620000" cy="1371600"/>
            <a:chOff x="0" y="-349596"/>
            <a:chExt cx="7778122" cy="2689742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-349596"/>
              <a:ext cx="7696200" cy="2689742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0" y="-250655"/>
              <a:ext cx="7778122" cy="25907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i="0" kern="1200" baseline="0" smtClean="0">
                  <a:effectLst/>
                  <a:latin typeface="GHEA Grapalat" pitchFamily="50" charset="0"/>
                </a:rPr>
                <a:t>ՀՀ 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2020թ.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պետական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բյուջեի</a:t>
              </a:r>
              <a:r>
                <a:rPr lang="hy-AM" sz="1900" b="1" i="0" kern="1200" baseline="0">
                  <a:effectLst/>
                  <a:latin typeface="GHEA Grapalat" pitchFamily="50" charset="0"/>
                </a:rPr>
                <a:t>ց </a:t>
              </a:r>
              <a:r>
                <a:rPr lang="hy-AM" sz="1900" b="1">
                  <a:latin typeface="GHEA Grapalat" pitchFamily="50" charset="0"/>
                </a:rPr>
                <a:t>ռազմական դրությամբ </a:t>
              </a:r>
              <a:r>
                <a:rPr lang="hy-AM" sz="1900" b="1">
                  <a:latin typeface="GHEA Grapalat" pitchFamily="50" charset="0"/>
                </a:rPr>
                <a:t>պայմանավորված</a:t>
              </a:r>
              <a:r>
                <a:rPr lang="en-US" sz="1900" b="1">
                  <a:latin typeface="GHEA Grapalat" pitchFamily="50" charset="0"/>
                </a:rPr>
                <a:t> </a:t>
              </a:r>
              <a:r>
                <a:rPr lang="en-US" sz="1900" b="1" i="0" kern="1200" baseline="0" smtClean="0">
                  <a:effectLst/>
                  <a:latin typeface="GHEA Grapalat" pitchFamily="50" charset="0"/>
                </a:rPr>
                <a:t>124,885.6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մլն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դրամ </a:t>
              </a:r>
              <a:r>
                <a:rPr lang="hy-AM" sz="1900" b="1" i="0" kern="1200" baseline="0" dirty="0">
                  <a:effectLst/>
                  <a:latin typeface="GHEA Grapalat" pitchFamily="50" charset="0"/>
                </a:rPr>
                <a:t>հատկացումների 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բաշխումն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ըստ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ոլորտների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,</a:t>
              </a:r>
            </a:p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ts val="798"/>
                </a:spcAft>
              </a:pP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մլ</a:t>
              </a:r>
              <a:r>
                <a:rPr lang="en-US" sz="1900" b="1" dirty="0" err="1">
                  <a:latin typeface="GHEA Grapalat" pitchFamily="50" charset="0"/>
                </a:rPr>
                <a:t>ն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դրամ և</a:t>
              </a:r>
              <a:r>
                <a:rPr lang="en-US" sz="1900" b="1" i="0" kern="120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dirty="0" err="1">
                  <a:effectLst/>
                  <a:latin typeface="GHEA Grapalat" pitchFamily="50" charset="0"/>
                </a:rPr>
                <a:t>կշիռը</a:t>
              </a:r>
              <a:r>
                <a:rPr lang="en-US" sz="1900" b="1" i="0" kern="120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dirty="0" err="1">
                  <a:effectLst/>
                  <a:latin typeface="GHEA Grapalat" pitchFamily="50" charset="0"/>
                </a:rPr>
                <a:t>ծախսերում</a:t>
              </a:r>
              <a:endParaRPr lang="en-US" sz="1900" b="1" kern="1200" dirty="0">
                <a:latin typeface="GHEA Grapalat" pitchFamily="50" charset="0"/>
              </a:endParaRPr>
            </a:p>
          </p:txBody>
        </p:sp>
      </p:grp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07368613"/>
              </p:ext>
            </p:extLst>
          </p:nvPr>
        </p:nvGraphicFramePr>
        <p:xfrm>
          <a:off x="609600" y="2057400"/>
          <a:ext cx="7539743" cy="4267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47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96200" cy="5410200"/>
          </a:xfrm>
        </p:spPr>
        <p:txBody>
          <a:bodyPr>
            <a:noAutofit/>
          </a:bodyPr>
          <a:lstStyle/>
          <a:p>
            <a:pPr algn="just"/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ՀՀ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20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թվականի պետական բյուջեի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մասին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օրենքով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նախատես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վել էր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թվով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175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ծրագրերի իրականացում,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իսկ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ՀՀ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կառավարության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կողմից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կատարված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ճշտումների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արդյունքում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նախատեսված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ծրա-գրերի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թիվը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կազմել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182,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որոնցից փաստացի միջոցներ են օգտա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գործվել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179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-ի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գծով: Ծրագրերի շրջանակներում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նախատեսված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000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միջոցառումներից ամբողջությամբ կամ մասնակիորեն կատարվել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է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942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-ը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:</a:t>
            </a:r>
            <a:endParaRPr lang="en-US" sz="1800" dirty="0">
              <a:solidFill>
                <a:schemeClr val="tx2"/>
              </a:solidFill>
              <a:latin typeface="GHEA Grapalat" pitchFamily="50" charset="0"/>
            </a:endParaRPr>
          </a:p>
          <a:p>
            <a:pPr algn="just"/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20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թվականի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ն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ՀՀ պետական բյուջեի ծախսերը կազմել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են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1,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894.6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մլրդ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դրամ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կամ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 ճշտված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ծրագր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ային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ցուցանիշի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95.3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%-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ը: Շեղումը կազմել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94.4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մլրդ դրամ, որը հիմնականում արձանագրվել է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ՀՀ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տարածքային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կառավարման և ենթակառուցվածքների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ՀՀ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աշխատանքի և սոցիալական հարցերի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,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ՀՀ պաշտպանության, ՀՀ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կրթության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, գիտության, մշակույթի և սպորտի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ՀՀ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էկոնոմիկայի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նախարարությունների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և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ՀՀ վարչապետի աշխատակազմի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պատասխանատվությամբ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իրականացվող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ծրագրերում:</a:t>
            </a:r>
            <a:endParaRPr lang="en-US" sz="1800" dirty="0">
              <a:solidFill>
                <a:schemeClr val="tx2"/>
              </a:solidFill>
              <a:latin typeface="GHEA Grapalat" pitchFamily="50" charset="0"/>
            </a:endParaRPr>
          </a:p>
          <a:p>
            <a:pPr algn="just"/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Պ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ետական բյուջեի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փաստացի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 ծախսերում ամենամեծ տեսակարար կշիռը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28.9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%, ունեցել են ՀՀ աշխատանքի և սոցիալական հարցերի նախարարության պատասխանատվությամբ իրականացվող ծրա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գրերը:</a:t>
            </a:r>
            <a:endParaRPr lang="en-US" sz="1800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33400" y="228600"/>
            <a:ext cx="7543800" cy="838200"/>
            <a:chOff x="0" y="54145"/>
            <a:chExt cx="7543800" cy="1088854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54145"/>
              <a:ext cx="7543800" cy="1088854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53153" y="107298"/>
              <a:ext cx="7437494" cy="9825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i="0" kern="1200" baseline="0">
                  <a:effectLst/>
                  <a:latin typeface="GHEA Grapalat" pitchFamily="50" charset="0"/>
                </a:rPr>
                <a:t>ՀՀ </a:t>
              </a:r>
              <a:r>
                <a:rPr lang="en-US" sz="1900" b="1" i="0" kern="1200" baseline="0" smtClean="0">
                  <a:effectLst/>
                  <a:latin typeface="GHEA Grapalat" pitchFamily="50" charset="0"/>
                </a:rPr>
                <a:t>2020թ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.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պետական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err="1">
                  <a:effectLst/>
                  <a:latin typeface="GHEA Grapalat" pitchFamily="50" charset="0"/>
                </a:rPr>
                <a:t>բյուջեի</a:t>
              </a:r>
              <a:r>
                <a:rPr lang="en-US" sz="1900" b="1" i="0" kern="1200" baseline="0">
                  <a:effectLst/>
                  <a:latin typeface="GHEA Grapalat" pitchFamily="50" charset="0"/>
                </a:rPr>
                <a:t> ծախսերն ըստ</a:t>
              </a:r>
              <a:r>
                <a:rPr lang="en-US" sz="1900" b="1" i="0" kern="1200">
                  <a:effectLst/>
                  <a:latin typeface="GHEA Grapalat" pitchFamily="50" charset="0"/>
                </a:rPr>
                <a:t> ծրագրային դասակարգման</a:t>
              </a:r>
              <a:endParaRPr lang="en-US" sz="1900" b="1" kern="1200" dirty="0">
                <a:latin typeface="GHEA Grapala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685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486400"/>
          </a:xfrm>
        </p:spPr>
        <p:txBody>
          <a:bodyPr>
            <a:noAutofit/>
          </a:bodyPr>
          <a:lstStyle/>
          <a:p>
            <a:pPr algn="just"/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Սույն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ուղեցույցի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նպատակն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է՝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ընդհանուր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գծերով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և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մատչելի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կերպով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տեղեկացնել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հանրությանը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2020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թվականին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տնտեսությունում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արձանագրված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հիմնական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միտումների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և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պետական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բյուջեի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կատարման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վերաբերյալ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: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Ուղեցույցում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ներկայացված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վերջին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5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տարիներին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տնտեսական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աճի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գնաճի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գործազրկության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մակարդակի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պետության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ստացած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եկամուտների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դրանց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օգտագործման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ուղղությունների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և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պետական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պարտքի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հիմնական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ցուցանիշները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ինչպես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նաև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երկրի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տնտեսությունը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բնութագրող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շարք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այլ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ցուցանիշներ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որոնք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կարող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հետաքրքրել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քաղաքացիներին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: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ՀՀ 2020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թվականի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պետական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բյուջեի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կատարման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վերաբերյալ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առավել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մանրամասն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տեղեկություններ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կարելի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է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ստանալ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ՀՀ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ֆինանսների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նախարարության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պաշտոնակայք-էջից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հետևյալ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հղումով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՝</a:t>
            </a:r>
            <a:endParaRPr lang="en-US" sz="1800" dirty="0">
              <a:solidFill>
                <a:schemeClr val="tx2"/>
              </a:solidFill>
              <a:latin typeface="GHEA Grapalat" pitchFamily="50" charset="0"/>
            </a:endParaRPr>
          </a:p>
          <a:p>
            <a:pPr marL="287338" indent="0" algn="just">
              <a:buNone/>
            </a:pPr>
            <a:r>
              <a:rPr lang="en-US" sz="1600">
                <a:solidFill>
                  <a:srgbClr val="FF0000"/>
                </a:solidFill>
                <a:latin typeface="GHEA Grapalat" pitchFamily="50" charset="0"/>
              </a:rPr>
              <a:t>https://minfin.am/hy/page/petakan_byujei_hashvetvutyun_2020_t_tarekan_nakhagits_</a:t>
            </a:r>
            <a:endParaRPr lang="en-US" sz="1600" dirty="0">
              <a:solidFill>
                <a:srgbClr val="FF0000"/>
              </a:solidFill>
              <a:latin typeface="GHEA Grapalat" pitchFamily="50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743200" y="277920"/>
            <a:ext cx="3352800" cy="636480"/>
            <a:chOff x="0" y="0"/>
            <a:chExt cx="3352800" cy="63648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3352800" cy="636480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1070" y="31070"/>
              <a:ext cx="3290660" cy="57434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baseline="0" dirty="0" err="1">
                  <a:latin typeface="GHEA Grapalat" pitchFamily="50" charset="0"/>
                </a:rPr>
                <a:t>Խոսք</a:t>
              </a:r>
              <a:r>
                <a:rPr lang="en-US" sz="1900" b="1" kern="1200" baseline="0" dirty="0">
                  <a:latin typeface="GHEA Grapalat" pitchFamily="50" charset="0"/>
                </a:rPr>
                <a:t> </a:t>
              </a:r>
              <a:r>
                <a:rPr lang="en-US" sz="1900" b="1" kern="1200" baseline="0" dirty="0" err="1">
                  <a:latin typeface="GHEA Grapalat" pitchFamily="50" charset="0"/>
                </a:rPr>
                <a:t>ընթերցողին</a:t>
              </a:r>
              <a:endParaRPr lang="en-US" sz="1900" kern="1200" dirty="0">
                <a:latin typeface="GHEA Grapala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293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153400" cy="68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Պետական բյուջեի ծախսերի հիմնական մասն ուղղվել է հետևյալ պետական մարմիններին՝</a:t>
            </a:r>
            <a:endParaRPr lang="en-US" sz="1800" dirty="0">
              <a:solidFill>
                <a:schemeClr val="tx2"/>
              </a:solidFill>
              <a:latin typeface="GHEA Grapalat" pitchFamily="50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731505"/>
              </p:ext>
            </p:extLst>
          </p:nvPr>
        </p:nvGraphicFramePr>
        <p:xfrm>
          <a:off x="457199" y="990599"/>
          <a:ext cx="7790181" cy="4801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93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66801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Ծրագրերի</a:t>
                      </a:r>
                      <a:r>
                        <a:rPr kumimoji="0" lang="en-US" sz="1400" b="1" kern="1200" dirty="0">
                          <a:solidFill>
                            <a:schemeClr val="lt1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կատարման</a:t>
                      </a:r>
                      <a:r>
                        <a:rPr kumimoji="0" lang="en-US" sz="1400" b="1" kern="1200" dirty="0">
                          <a:solidFill>
                            <a:schemeClr val="lt1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համար</a:t>
                      </a:r>
                      <a:r>
                        <a:rPr kumimoji="0" lang="en-US" sz="1400" b="1" kern="1200" dirty="0">
                          <a:solidFill>
                            <a:schemeClr val="lt1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պատասխանատու</a:t>
                      </a:r>
                      <a:r>
                        <a:rPr kumimoji="0" lang="en-US" sz="1400" b="1" kern="1200" dirty="0">
                          <a:solidFill>
                            <a:schemeClr val="lt1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պ</a:t>
                      </a:r>
                      <a:r>
                        <a:rPr kumimoji="0" lang="hy-AM" sz="1400" b="1" kern="1200" dirty="0">
                          <a:solidFill>
                            <a:schemeClr val="lt1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ետական մարմին</a:t>
                      </a:r>
                      <a:r>
                        <a:rPr kumimoji="0"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ներ</a:t>
                      </a:r>
                      <a:endParaRPr kumimoji="0" lang="en-US" sz="1400" b="1" kern="1200" dirty="0">
                        <a:solidFill>
                          <a:schemeClr val="lt1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lt1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kumimoji="0"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թվով</a:t>
                      </a:r>
                      <a:r>
                        <a:rPr kumimoji="0" lang="en-US" sz="1400" b="1" kern="1200" dirty="0">
                          <a:solidFill>
                            <a:schemeClr val="lt1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46)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y-AM" sz="1400" dirty="0">
                          <a:effectLst/>
                          <a:latin typeface="GHEA Grapalat" pitchFamily="50" charset="0"/>
                          <a:ea typeface="Times New Roman"/>
                          <a:cs typeface="Times New Roman"/>
                        </a:rPr>
                        <a:t>Ճշտված ծրագիր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y-AM" sz="1400" dirty="0">
                          <a:effectLst/>
                          <a:latin typeface="GHEA Grapalat" pitchFamily="50" charset="0"/>
                          <a:ea typeface="Times New Roman"/>
                          <a:cs typeface="Times New Roman"/>
                        </a:rPr>
                        <a:t>(մլն դրամ)</a:t>
                      </a:r>
                      <a:endParaRPr lang="en-US" sz="1400" dirty="0"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y-AM" sz="1400" dirty="0">
                          <a:effectLst/>
                          <a:latin typeface="GHEA Grapalat" pitchFamily="50" charset="0"/>
                          <a:ea typeface="Times New Roman"/>
                          <a:cs typeface="Times New Roman"/>
                        </a:rPr>
                        <a:t>Փաստացի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y-AM" sz="1400" dirty="0">
                          <a:effectLst/>
                          <a:latin typeface="GHEA Grapalat" pitchFamily="50" charset="0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400" dirty="0" err="1">
                          <a:effectLst/>
                          <a:latin typeface="GHEA Grapalat" pitchFamily="50" charset="0"/>
                          <a:ea typeface="Times New Roman"/>
                          <a:cs typeface="Times New Roman"/>
                        </a:rPr>
                        <a:t>մլ</a:t>
                      </a:r>
                      <a:r>
                        <a:rPr lang="hy-AM" sz="1400" dirty="0">
                          <a:effectLst/>
                          <a:latin typeface="GHEA Grapalat" pitchFamily="50" charset="0"/>
                          <a:ea typeface="Times New Roman"/>
                          <a:cs typeface="Times New Roman"/>
                        </a:rPr>
                        <a:t>ն</a:t>
                      </a:r>
                      <a:r>
                        <a:rPr lang="en-US" sz="1400" dirty="0">
                          <a:effectLst/>
                          <a:latin typeface="GHEA Grapalat" pitchFamily="50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GHEA Grapalat" pitchFamily="50" charset="0"/>
                          <a:ea typeface="Times New Roman"/>
                          <a:cs typeface="Times New Roman"/>
                        </a:rPr>
                        <a:t>դրամ</a:t>
                      </a:r>
                      <a:r>
                        <a:rPr lang="hy-AM" sz="1400" dirty="0">
                          <a:effectLst/>
                          <a:latin typeface="GHEA Grapalat" pitchFamily="50" charset="0"/>
                          <a:ea typeface="Times New Roman"/>
                          <a:cs typeface="Times New Roman"/>
                        </a:rPr>
                        <a:t>)</a:t>
                      </a:r>
                      <a:endParaRPr lang="en-US" sz="1400" dirty="0"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y-AM" sz="1400" b="1" dirty="0"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Կատարո-ղական</a:t>
                      </a:r>
                      <a:endParaRPr lang="en-US" sz="1400" dirty="0">
                        <a:effectLst/>
                        <a:latin typeface="GHEA Grapala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kumimoji="0" lang="hy-AM" sz="1600" b="1" i="0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ԸՆԴԱՄԵՆԸ ԾԱԽՍԵՐ</a:t>
                      </a:r>
                      <a:endParaRPr kumimoji="0" lang="en-US" sz="1600" b="1" i="0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600" b="1" i="0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1՛989՛032.7</a:t>
                      </a:r>
                      <a:endParaRPr kumimoji="0" lang="en-US" sz="1600" b="1" i="0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600" b="1" i="0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1՛894՛647.1</a:t>
                      </a:r>
                      <a:endParaRPr kumimoji="0" lang="en-US" sz="1600" b="1" i="0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600" b="1" i="0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95.3%</a:t>
                      </a:r>
                      <a:endParaRPr kumimoji="0" lang="en-US" sz="1600" b="1" i="0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489">
                <a:tc>
                  <a:txBody>
                    <a:bodyPr/>
                    <a:lstStyle/>
                    <a:p>
                      <a:pPr marL="112713" indent="0"/>
                      <a:r>
                        <a:rPr kumimoji="0" lang="hy-AM" sz="1400" b="1" i="0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ՀՀ տարածքային կառավարման և ենթակառուցվածքների նախարարություն</a:t>
                      </a:r>
                      <a:endParaRPr kumimoji="0" lang="en-US" sz="1400" b="1" i="0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210՛393.7</a:t>
                      </a:r>
                      <a:endParaRPr kumimoji="0" lang="en-US" sz="1400" b="1" i="0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178՛206.2 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84.7</a:t>
                      </a:r>
                      <a:r>
                        <a:rPr kumimoji="0" lang="en-US" sz="1400" b="1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1548">
                <a:tc>
                  <a:txBody>
                    <a:bodyPr/>
                    <a:lstStyle/>
                    <a:p>
                      <a:pPr marL="112713" indent="0"/>
                      <a:r>
                        <a:rPr kumimoji="0" lang="hy-AM" sz="1400" b="1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ՀՀ </a:t>
                      </a:r>
                      <a:r>
                        <a:rPr kumimoji="0" lang="hy-AM" sz="1400" b="1" i="0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առողջապահության</a:t>
                      </a:r>
                      <a:r>
                        <a:rPr kumimoji="0" lang="hy-AM" sz="1400" b="1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նախարարություն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144՛442.6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141՛778.9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98.2%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9468">
                <a:tc>
                  <a:txBody>
                    <a:bodyPr/>
                    <a:lstStyle/>
                    <a:p>
                      <a:pPr marL="112713" indent="0"/>
                      <a:r>
                        <a:rPr kumimoji="0" lang="hy-AM" sz="1400" b="1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ՀՀ</a:t>
                      </a:r>
                      <a:r>
                        <a:rPr kumimoji="0" lang="hy-AM" sz="1400" b="1" kern="1200" baseline="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hy-AM" sz="1400" b="1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կրթության,</a:t>
                      </a:r>
                      <a:r>
                        <a:rPr kumimoji="0" lang="hy-AM" sz="1400" b="1" kern="1200" baseline="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hy-AM" sz="1400" b="1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գիտության, մշակույթի և </a:t>
                      </a:r>
                      <a:r>
                        <a:rPr kumimoji="0" lang="hy-AM" sz="1400" b="1" i="0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սպորտի</a:t>
                      </a:r>
                      <a:r>
                        <a:rPr kumimoji="0" lang="hy-AM" sz="1400" b="1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նախարարություն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179՛885.7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170՛900.6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95.0%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9468">
                <a:tc>
                  <a:txBody>
                    <a:bodyPr/>
                    <a:lstStyle/>
                    <a:p>
                      <a:pPr marL="112713" indent="0"/>
                      <a:r>
                        <a:rPr kumimoji="0" lang="hy-AM" sz="1400" b="1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ՀՀ պաշտպանության նախարարություն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400՛255.1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387՛465.6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96.8</a:t>
                      </a:r>
                      <a:r>
                        <a:rPr kumimoji="0" lang="en-US" sz="1400" b="1" kern="120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%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9468">
                <a:tc>
                  <a:txBody>
                    <a:bodyPr/>
                    <a:lstStyle/>
                    <a:p>
                      <a:pPr marL="112713" indent="0"/>
                      <a:r>
                        <a:rPr kumimoji="0" lang="hy-AM" sz="1400" b="1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ՀՀ աշխատանքի և սոցիալական հարցերի նախարարություն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561՛270.7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548՛283.8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97.7%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9468">
                <a:tc>
                  <a:txBody>
                    <a:bodyPr/>
                    <a:lstStyle/>
                    <a:p>
                      <a:pPr marL="112713" indent="0"/>
                      <a:r>
                        <a:rPr kumimoji="0" lang="hy-AM" sz="1400" b="1" i="0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ՀՀ</a:t>
                      </a:r>
                      <a:r>
                        <a:rPr kumimoji="0" lang="hy-AM" sz="1400" b="1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ֆինանսների նախարարություն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169՛742.0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167՛644.6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98.8%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9468">
                <a:tc>
                  <a:txBody>
                    <a:bodyPr/>
                    <a:lstStyle/>
                    <a:p>
                      <a:pPr marL="112713" indent="0"/>
                      <a:r>
                        <a:rPr kumimoji="0" lang="hy-AM" sz="1400" b="1" i="0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ՀՀ</a:t>
                      </a:r>
                      <a:r>
                        <a:rPr kumimoji="0" lang="hy-AM" sz="1400" b="1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ոստիկանություն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65՛010.8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63՛830.7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98.2%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9468">
                <a:tc>
                  <a:txBody>
                    <a:bodyPr/>
                    <a:lstStyle/>
                    <a:p>
                      <a:pPr marL="112713" indent="0"/>
                      <a:r>
                        <a:rPr kumimoji="0" lang="en-US" sz="1400" b="1" kern="1200" dirty="0" err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Այլ</a:t>
                      </a:r>
                      <a:r>
                        <a:rPr kumimoji="0" lang="en-US" sz="1400" b="1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en-US" sz="1400" b="1" kern="1200" dirty="0" err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մարմիններ</a:t>
                      </a:r>
                      <a:r>
                        <a:rPr kumimoji="0" lang="en-US" sz="1400" b="1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(</a:t>
                      </a:r>
                      <a:r>
                        <a:rPr kumimoji="0" lang="en-US" sz="1400" b="1" kern="1200" dirty="0" err="1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թվով</a:t>
                      </a:r>
                      <a:r>
                        <a:rPr kumimoji="0" lang="en-US" sz="1400" b="1" kern="1200" dirty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 39)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258՛032.2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236՛536.7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kumimoji="0" lang="en-US" sz="1400" b="1" kern="1200" smtClean="0">
                          <a:solidFill>
                            <a:schemeClr val="tx2"/>
                          </a:solidFill>
                          <a:effectLst/>
                          <a:latin typeface="GHEA Grapalat" pitchFamily="50" charset="0"/>
                          <a:ea typeface="Calibri"/>
                          <a:cs typeface="Times New Roman"/>
                        </a:rPr>
                        <a:t>91.7%</a:t>
                      </a:r>
                      <a:endParaRPr kumimoji="0" lang="en-US" sz="1400" b="1" kern="1200" dirty="0">
                        <a:solidFill>
                          <a:schemeClr val="tx2"/>
                        </a:solidFill>
                        <a:effectLst/>
                        <a:latin typeface="GHEA Grapalat" pitchFamily="50" charset="0"/>
                        <a:ea typeface="Calibri"/>
                        <a:cs typeface="Times New Roman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1138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33400" y="228600"/>
            <a:ext cx="7543800" cy="838200"/>
            <a:chOff x="0" y="54145"/>
            <a:chExt cx="7543800" cy="1088854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54145"/>
              <a:ext cx="7543800" cy="1088854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53153" y="107298"/>
              <a:ext cx="7437494" cy="9825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i="0" kern="1200" baseline="0">
                  <a:effectLst/>
                  <a:latin typeface="GHEA Grapalat" pitchFamily="50" charset="0"/>
                </a:rPr>
                <a:t>ՀՀ </a:t>
              </a:r>
              <a:r>
                <a:rPr lang="en-US" sz="1900" b="1" i="0" kern="1200" baseline="0" smtClean="0">
                  <a:effectLst/>
                  <a:latin typeface="GHEA Grapalat" pitchFamily="50" charset="0"/>
                </a:rPr>
                <a:t>2020թ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. </a:t>
              </a:r>
              <a:r>
                <a:rPr lang="en-US" sz="1900" b="1" i="0" kern="1200" baseline="0" dirty="0" err="1">
                  <a:effectLst/>
                  <a:latin typeface="GHEA Grapalat" pitchFamily="50" charset="0"/>
                </a:rPr>
                <a:t>պետական</a:t>
              </a:r>
              <a:r>
                <a:rPr lang="en-US" sz="1900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baseline="0" err="1">
                  <a:effectLst/>
                  <a:latin typeface="GHEA Grapalat" pitchFamily="50" charset="0"/>
                </a:rPr>
                <a:t>բյուջեի</a:t>
              </a:r>
              <a:r>
                <a:rPr lang="en-US" sz="1900" b="1" i="0" kern="1200" baseline="0">
                  <a:effectLst/>
                  <a:latin typeface="GHEA Grapalat" pitchFamily="50" charset="0"/>
                </a:rPr>
                <a:t> ծախսերն ըստ</a:t>
              </a:r>
              <a:r>
                <a:rPr lang="en-US" sz="1900" b="1" i="0" kern="1200">
                  <a:effectLst/>
                  <a:latin typeface="GHEA Grapalat" pitchFamily="50" charset="0"/>
                </a:rPr>
                <a:t> </a:t>
              </a:r>
              <a:r>
                <a:rPr lang="en-US" sz="1900" b="1" i="0" kern="1200" smtClean="0">
                  <a:effectLst/>
                  <a:latin typeface="GHEA Grapalat" pitchFamily="50" charset="0"/>
                </a:rPr>
                <a:t>ծրագրերի համար պատասխանատու մարմինների</a:t>
              </a:r>
              <a:endParaRPr lang="en-US" sz="1900" b="1" kern="1200" dirty="0">
                <a:latin typeface="GHEA Grapalat" pitchFamily="50" charset="0"/>
              </a:endParaRPr>
            </a:p>
          </p:txBody>
        </p:sp>
      </p:grpSp>
      <p:sp>
        <p:nvSpPr>
          <p:cNvPr id="8" name="Content Placeholder 7"/>
          <p:cNvSpPr>
            <a:spLocks noGrp="1" noChangeArrowheads="1"/>
          </p:cNvSpPr>
          <p:nvPr>
            <p:ph sz="quarter" idx="1"/>
          </p:nvPr>
        </p:nvSpPr>
        <p:spPr bwMode="auto">
          <a:xfrm>
            <a:off x="457199" y="1143000"/>
            <a:ext cx="769620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Ընդամենը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փաստացի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ծախսերը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կազմել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են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1,894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,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6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47.1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մլն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դրամ (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որից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75,346.6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մլն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դրամը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՝ COVID-19-ով, 123,945.6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մլն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դրամը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՝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ռազմական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դրությամբ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պայմանավորված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)  և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ըստ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բյուջետային հատկացումների գլխավոր կարգադրիչների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ունեցել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են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հետևյալ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  <a:cs typeface="+mn-cs"/>
              </a:rPr>
              <a:t>կառուցվածքը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  <a:cs typeface="+mn-cs"/>
              </a:rPr>
              <a:t>. 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72930965"/>
              </p:ext>
            </p:extLst>
          </p:nvPr>
        </p:nvGraphicFramePr>
        <p:xfrm>
          <a:off x="533400" y="2286000"/>
          <a:ext cx="7620000" cy="4293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34466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533399" y="176350"/>
            <a:ext cx="7696199" cy="1576250"/>
            <a:chOff x="-76201" y="-106369"/>
            <a:chExt cx="7696199" cy="137160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-37578" y="-86773"/>
              <a:ext cx="7543800" cy="1332409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-76201" y="-106369"/>
              <a:ext cx="7696199" cy="13716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spcBef>
                  <a:spcPct val="0"/>
                </a:spcBef>
                <a:spcAft>
                  <a:spcPct val="35000"/>
                </a:spcAft>
              </a:pPr>
              <a:r>
                <a:rPr lang="en-US" b="1" i="0" kern="1200" baseline="0" dirty="0">
                  <a:effectLst/>
                  <a:latin typeface="GHEA Grapalat" pitchFamily="50" charset="0"/>
                </a:rPr>
                <a:t>ՀՀ </a:t>
              </a:r>
              <a:r>
                <a:rPr lang="hy-AM" b="1" dirty="0">
                  <a:latin typeface="GHEA Grapalat" pitchFamily="50" charset="0"/>
                </a:rPr>
                <a:t>տարածքային կառավարման և ենթակառուցվածքների </a:t>
              </a:r>
              <a:endParaRPr lang="en-US" dirty="0">
                <a:latin typeface="GHEA Grapalat" pitchFamily="50" charset="0"/>
              </a:endParaRPr>
            </a:p>
            <a:p>
              <a:pPr algn="ctr" defTabSz="844550">
                <a:spcBef>
                  <a:spcPct val="0"/>
                </a:spcBef>
                <a:spcAft>
                  <a:spcPct val="35000"/>
                </a:spcAft>
              </a:pPr>
              <a:r>
                <a:rPr lang="en-US" b="1" i="0" kern="1200" baseline="0" dirty="0" err="1">
                  <a:effectLst/>
                  <a:latin typeface="GHEA Grapalat" pitchFamily="50" charset="0"/>
                </a:rPr>
                <a:t>նախարարության</a:t>
              </a:r>
              <a:r>
                <a:rPr lang="en-US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b="1" i="0" kern="1200" baseline="0" err="1">
                  <a:effectLst/>
                  <a:latin typeface="GHEA Grapalat" pitchFamily="50" charset="0"/>
                </a:rPr>
                <a:t>ծախսերի</a:t>
              </a:r>
              <a:r>
                <a:rPr lang="en-US" b="1" i="0" kern="1200" baseline="0">
                  <a:effectLst/>
                  <a:latin typeface="GHEA Grapalat" pitchFamily="50" charset="0"/>
                </a:rPr>
                <a:t> </a:t>
              </a:r>
              <a:r>
                <a:rPr lang="en-US" b="1" i="0" kern="1200" baseline="0" smtClean="0">
                  <a:effectLst/>
                  <a:latin typeface="GHEA Grapalat" pitchFamily="50" charset="0"/>
                </a:rPr>
                <a:t>2020թ</a:t>
              </a:r>
              <a:r>
                <a:rPr lang="en-US" b="1" i="0" kern="1200" baseline="0" dirty="0">
                  <a:effectLst/>
                  <a:latin typeface="GHEA Grapalat" pitchFamily="50" charset="0"/>
                </a:rPr>
                <a:t>. </a:t>
              </a:r>
              <a:r>
                <a:rPr lang="en-US" b="1" dirty="0" err="1">
                  <a:latin typeface="GHEA Grapalat" pitchFamily="50" charset="0"/>
                </a:rPr>
                <a:t>կ</a:t>
              </a:r>
              <a:r>
                <a:rPr lang="en-US" b="1" i="0" kern="1200" baseline="0" dirty="0" err="1">
                  <a:effectLst/>
                  <a:latin typeface="GHEA Grapalat" pitchFamily="50" charset="0"/>
                </a:rPr>
                <a:t>ատարողականը</a:t>
              </a:r>
              <a:r>
                <a:rPr lang="en-US" b="1" i="0" kern="1200" baseline="0" dirty="0">
                  <a:effectLst/>
                  <a:latin typeface="GHEA Grapalat" pitchFamily="50" charset="0"/>
                </a:rPr>
                <a:t> և </a:t>
              </a:r>
              <a:r>
                <a:rPr lang="en-US" b="1" i="0" kern="1200" baseline="0" dirty="0" err="1">
                  <a:effectLst/>
                  <a:latin typeface="GHEA Grapalat" pitchFamily="50" charset="0"/>
                </a:rPr>
                <a:t>կառուցվածքն</a:t>
              </a:r>
              <a:r>
                <a:rPr lang="en-US" b="1" i="0" kern="1200" dirty="0">
                  <a:effectLst/>
                  <a:latin typeface="GHEA Grapalat" pitchFamily="50" charset="0"/>
                </a:rPr>
                <a:t> </a:t>
              </a:r>
              <a:r>
                <a:rPr lang="en-US" b="1" i="0" kern="1200" dirty="0" err="1">
                  <a:effectLst/>
                  <a:latin typeface="GHEA Grapalat" pitchFamily="50" charset="0"/>
                </a:rPr>
                <a:t>ըստ</a:t>
              </a:r>
              <a:r>
                <a:rPr lang="en-US" b="1" i="0" kern="1200" dirty="0">
                  <a:effectLst/>
                  <a:latin typeface="GHEA Grapalat" pitchFamily="50" charset="0"/>
                </a:rPr>
                <a:t> </a:t>
              </a:r>
              <a:r>
                <a:rPr lang="en-US" b="1" i="0" kern="1200" dirty="0" err="1">
                  <a:effectLst/>
                  <a:latin typeface="GHEA Grapalat" pitchFamily="50" charset="0"/>
                </a:rPr>
                <a:t>ծրագրերի</a:t>
              </a:r>
              <a:endParaRPr lang="en-US" b="1" i="0" kern="1200" baseline="0" dirty="0">
                <a:effectLst/>
                <a:latin typeface="GHEA Grapalat" pitchFamily="50" charset="0"/>
              </a:endParaRPr>
            </a:p>
            <a:p>
              <a:pPr lvl="0" algn="ctr">
                <a:lnSpc>
                  <a:spcPct val="100000"/>
                </a:lnSpc>
              </a:pPr>
              <a:r>
                <a:rPr lang="en-US" b="1">
                  <a:latin typeface="GHEA Grapalat" pitchFamily="50" charset="0"/>
                </a:rPr>
                <a:t>(</a:t>
              </a:r>
              <a:r>
                <a:rPr lang="en-US" b="1" smtClean="0">
                  <a:latin typeface="GHEA Grapalat" pitchFamily="50" charset="0"/>
                </a:rPr>
                <a:t>22</a:t>
              </a:r>
              <a:r>
                <a:rPr lang="hy-AM" b="1" smtClean="0">
                  <a:latin typeface="GHEA Grapalat" pitchFamily="50" charset="0"/>
                </a:rPr>
                <a:t> </a:t>
              </a:r>
              <a:r>
                <a:rPr lang="hy-AM" b="1" dirty="0">
                  <a:latin typeface="GHEA Grapalat" pitchFamily="50" charset="0"/>
                </a:rPr>
                <a:t>ծրագիր</a:t>
              </a:r>
              <a:r>
                <a:rPr lang="en-US" b="1">
                  <a:latin typeface="GHEA Grapalat" pitchFamily="50" charset="0"/>
                </a:rPr>
                <a:t>, </a:t>
              </a:r>
              <a:r>
                <a:rPr lang="en-US" b="1" smtClean="0">
                  <a:latin typeface="GHEA Grapalat" pitchFamily="50" charset="0"/>
                </a:rPr>
                <a:t>178,206.2 </a:t>
              </a:r>
              <a:r>
                <a:rPr lang="hy-AM" b="1" dirty="0">
                  <a:latin typeface="GHEA Grapalat" pitchFamily="50" charset="0"/>
                </a:rPr>
                <a:t>մլ</a:t>
              </a:r>
              <a:r>
                <a:rPr lang="en-US" b="1" dirty="0">
                  <a:latin typeface="GHEA Grapalat" pitchFamily="50" charset="0"/>
                </a:rPr>
                <a:t>ն</a:t>
              </a:r>
              <a:r>
                <a:rPr lang="hy-AM" b="1" dirty="0">
                  <a:latin typeface="GHEA Grapalat" pitchFamily="50" charset="0"/>
                </a:rPr>
                <a:t> </a:t>
              </a:r>
              <a:r>
                <a:rPr lang="hy-AM" b="1">
                  <a:latin typeface="GHEA Grapalat" pitchFamily="50" charset="0"/>
                </a:rPr>
                <a:t>դրամ</a:t>
              </a:r>
              <a:r>
                <a:rPr lang="hy-AM" b="1" smtClean="0">
                  <a:latin typeface="GHEA Grapalat" pitchFamily="50" charset="0"/>
                </a:rPr>
                <a:t>,</a:t>
              </a:r>
              <a:r>
                <a:rPr lang="en-US" b="1" smtClean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կատարողականը</a:t>
              </a:r>
              <a:r>
                <a:rPr lang="en-US" b="1">
                  <a:latin typeface="GHEA Grapalat" pitchFamily="50" charset="0"/>
                </a:rPr>
                <a:t>՝</a:t>
              </a:r>
              <a:r>
                <a:rPr lang="hy-AM" b="1">
                  <a:latin typeface="GHEA Grapalat" pitchFamily="50" charset="0"/>
                </a:rPr>
                <a:t> </a:t>
              </a:r>
              <a:r>
                <a:rPr lang="en-US" b="1" smtClean="0">
                  <a:latin typeface="GHEA Grapalat" pitchFamily="50" charset="0"/>
                </a:rPr>
                <a:t>84</a:t>
              </a:r>
              <a:r>
                <a:rPr lang="hy-AM" b="1" smtClean="0">
                  <a:latin typeface="GHEA Grapalat" pitchFamily="50" charset="0"/>
                </a:rPr>
                <a:t>.7</a:t>
              </a:r>
              <a:r>
                <a:rPr lang="hy-AM" b="1" dirty="0">
                  <a:latin typeface="GHEA Grapalat" pitchFamily="50" charset="0"/>
                </a:rPr>
                <a:t>%</a:t>
              </a:r>
              <a:r>
                <a:rPr lang="en-US" b="1" dirty="0">
                  <a:latin typeface="GHEA Grapalat" pitchFamily="50" charset="0"/>
                </a:rPr>
                <a:t>)</a:t>
              </a:r>
              <a:endParaRPr lang="en-US" b="1" kern="1200" dirty="0">
                <a:latin typeface="GHEA Grapalat" pitchFamily="50" charset="0"/>
              </a:endParaRPr>
            </a:p>
          </p:txBody>
        </p:sp>
      </p:grp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780331430"/>
              </p:ext>
            </p:extLst>
          </p:nvPr>
        </p:nvGraphicFramePr>
        <p:xfrm>
          <a:off x="304800" y="1981200"/>
          <a:ext cx="7825552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498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4770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Տարածքային զարգացում</a:t>
            </a:r>
          </a:p>
          <a:p>
            <a:pPr marL="273050" indent="14288">
              <a:buNone/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75.4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3.7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, որից՝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COVID-19-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ով պայմանավորված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`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տեղական ինքնակառավարման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մարմին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ներում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ինքնամեկուսացված անձանց ֆինանսական փոխհատուցում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`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31.6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մլն դրամ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, կատարողականը՝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63.2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%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Ռազմական դրությա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մբ պայմանավորված ծախսեր՝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1.1 մլրդ դրամ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կատա-րողականը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58.8%</a:t>
            </a:r>
            <a:endParaRPr lang="hy-AM" sz="1600">
              <a:solidFill>
                <a:schemeClr val="tx2"/>
              </a:solidFill>
              <a:latin typeface="GHEA Grapalat" pitchFamily="50" charset="0"/>
            </a:endParaRPr>
          </a:p>
          <a:p>
            <a:pPr marL="273050" indent="14288">
              <a:buNone/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Ծրագրի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շրջանակներում միջոցների օգտագործման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հիմնական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ուղղություն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ներն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են հանդիսացել՝ 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Պետական բյուջեից համայնքների բյուջեներին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համահարթեցման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սկզբուն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քով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տրվող դոտացիաներ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55.3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100%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Ենթակառուցվածքների զարգացման նպատակով ՀՀ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մարզերին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տրամա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դրված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սուբվենցիաներ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14.1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79.2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աջակցություն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ստացած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համայ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քների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թիվը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343</a:t>
            </a:r>
          </a:p>
          <a:p>
            <a:pPr marL="461963" indent="-234950">
              <a:buSzPct val="110000"/>
              <a:buNone/>
              <a:tabLst>
                <a:tab pos="514350" algn="l"/>
                <a:tab pos="574675" algn="l"/>
              </a:tabLst>
            </a:pP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Ճանապարհային ցանցի բարելավում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52.0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88.0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smtClean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COVID-19-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ով պայմանավորված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`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տրանսպորտային ընկերություններին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ֆինանսական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աջակցություն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`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108.1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մլն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,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100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Ծրագրի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շրջանակներում միջոցների օգտագործման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հիմնական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ուղղություն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ներն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են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հանդիսացել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՝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477000"/>
          </a:xfrm>
        </p:spPr>
        <p:txBody>
          <a:bodyPr>
            <a:normAutofit/>
          </a:bodyPr>
          <a:lstStyle/>
          <a:p>
            <a:pPr marL="461963" indent="-174625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Պետական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նշանակության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ավտոճանապարհների հիմնանորոգում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27.3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96.9%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հիմնանորոգվ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ած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ավտոճանապարհների երկարությունը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242.5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կմ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174625">
              <a:buSzPct val="11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Միջպետական և հանրապետական նշանակության ավտոճանապարհների պահպանման և անվտանգ երթևեկության ծառայություններ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10.2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96.5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պարբերական պահպանման / միջին նորոգման ենթա</a:t>
            </a:r>
            <a:r>
              <a:rPr lang="en-US" sz="1600" err="1">
                <a:solidFill>
                  <a:schemeClr val="tx2"/>
                </a:solidFill>
                <a:latin typeface="GHEA Grapalat" pitchFamily="50" charset="0"/>
              </a:rPr>
              <a:t>րկված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ճանա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պարհների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երկարությունը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87.73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կմ</a:t>
            </a:r>
            <a:endParaRPr lang="en-US" sz="1600" b="1" smtClean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ամառային պահպանման ենթակա ավտոճանապարհների ընդհանուր երկարությունը՝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2889.2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կմ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ձմեռային  պահպանման ենթակա ավտոճանապարհների ընդհանուր երկարությունը՝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3336.9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կմ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174625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Հյուսիս-հարավ միջանցքի զարգացման ծրագիր՝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3.7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,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կատարո-ղականը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75.1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174625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Համաշխարհային բանկի աջակցությամբ իրականացվող Կենսական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նշա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նակության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ճանապարհային ցանցի բարելավման ծրագիր՝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4.2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,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66.5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hy-AM" sz="160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հիմնանորոգ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ված ճանապարհների երկարությունը՝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27.9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կմ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768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rmAutofit/>
          </a:bodyPr>
          <a:lstStyle/>
          <a:p>
            <a:pPr lvl="0"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Ոռոգման համակարգի առողջացում</a:t>
            </a:r>
            <a:endParaRPr lang="en-US" sz="1600" b="1" i="1" smtClean="0">
              <a:solidFill>
                <a:schemeClr val="accent6">
                  <a:lumMod val="50000"/>
                </a:schemeClr>
              </a:solidFill>
              <a:latin typeface="GHEA Grapalat" pitchFamily="50" charset="0"/>
            </a:endParaRPr>
          </a:p>
          <a:p>
            <a:pPr marL="273050" lvl="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18.4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80.5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ուղղություններն 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174625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Աջակցություն ոռոգման համակարգի առողջացմանը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4.6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,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100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ոռոգման համակարգի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 շահառու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ընկերությունների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ը՝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15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174625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Ոռոգման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ծառայություններ մատուցող ընկերություններին ֆինանսական աջակցություն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2.9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,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100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174625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Ֆրանսիայի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Հանրապետության կառավարության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աջակցությամբ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իրակա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նացվող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Վեդու ջրամբարի կառուցման ծրագ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իր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3.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,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80.7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կառուցված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err="1">
                <a:solidFill>
                  <a:schemeClr val="tx2"/>
                </a:solidFill>
                <a:latin typeface="GHEA Grapalat" pitchFamily="50" charset="0"/>
              </a:rPr>
              <a:t>պատվարների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երկարությունը՝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9.5 մ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174625">
              <a:buSzPct val="110000"/>
              <a:buNone/>
              <a:tabLst>
                <a:tab pos="514350" algn="l"/>
                <a:tab pos="574675" algn="l"/>
              </a:tabLst>
            </a:pPr>
            <a:endParaRPr lang="en-US" sz="1600" smtClean="0">
              <a:solidFill>
                <a:schemeClr val="tx2"/>
              </a:solidFill>
              <a:latin typeface="GHEA Grapalat" pitchFamily="50" charset="0"/>
            </a:endParaRPr>
          </a:p>
          <a:p>
            <a:pPr lvl="0"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en-US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Քաղաքային զարգա</a:t>
            </a: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ցում</a:t>
            </a:r>
            <a:endParaRPr lang="en-US" sz="1600" b="1" i="1">
              <a:solidFill>
                <a:schemeClr val="accent6">
                  <a:lumMod val="50000"/>
                </a:schemeClr>
              </a:solidFill>
              <a:latin typeface="GHEA Grapalat" pitchFamily="50" charset="0"/>
            </a:endParaRPr>
          </a:p>
          <a:p>
            <a:pPr marL="273050" lvl="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Ծախսը՝ 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6.7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մլրդ դրամ, կատարողականը՝ 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7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3.7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%</a:t>
            </a:r>
          </a:p>
          <a:p>
            <a:pPr marL="273050" lvl="0" indent="14288">
              <a:buNone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ուղղություն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ներն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են հանդիսացել՝</a:t>
            </a:r>
            <a:endParaRPr lang="hy-AM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174625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Ասիական զարգացման բանկի աջակցությամբ իրականացվող քաղաքա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յին ենթակառուցվածքների և քաղաքի կայուն զարգացման ներդրումային ծրագիր՝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4.5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,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7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4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.9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hy-AM" sz="1600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endParaRPr lang="hy-AM" sz="1800" dirty="0" err="1">
              <a:solidFill>
                <a:schemeClr val="tx2"/>
              </a:solidFill>
              <a:latin typeface="GHEA Grapalat" pitchFamily="50" charset="0"/>
            </a:endParaRPr>
          </a:p>
          <a:p>
            <a:pPr>
              <a:buNone/>
              <a:tabLst>
                <a:tab pos="514350" algn="l"/>
                <a:tab pos="574675" algn="l"/>
              </a:tabLst>
            </a:pPr>
            <a:endParaRPr lang="en-US" sz="1800" dirty="0" err="1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696200" cy="6245352"/>
          </a:xfrm>
        </p:spPr>
        <p:txBody>
          <a:bodyPr>
            <a:normAutofit/>
          </a:bodyPr>
          <a:lstStyle/>
          <a:p>
            <a:pPr marL="461963" indent="-174625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Երևան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քաղաքի փողոցների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ճանապարհաշինարարական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աշխատանքներ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3.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0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,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100%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Երևանի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վերանորոգված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փողոցներ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55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հատ, 618.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5 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քմ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Երևանի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վերա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նորոգված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մայթեր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ի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, բակային տարածքներ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ի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և միջբակային տարածքների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89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Երևանի ճաքալցված փողոցների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56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174625">
              <a:buSzPct val="100000"/>
              <a:buFont typeface="Wingdings" pitchFamily="2" charset="2"/>
              <a:buChar char="Ø"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Երևանի մետրոպոլիտենով ուղևորափոխադրման ծառայությունների գծով պետության կողմից համայնքի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ղեկավարին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պատվիրակված լիազորու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թյունների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իրականացում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`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2.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,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100%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  Երևանի մետրոպոլիտենով ուղևորափոխադրման ծառայություններից օգտվողների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0՛747՛551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մարդ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174625">
              <a:buSzPct val="100000"/>
              <a:buFont typeface="Wingdings" pitchFamily="2" charset="2"/>
              <a:buChar char="Ø"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Վերակառուցման և զարգացման եվրոպական բանկի աջակցությամբ իրականացվող Գյումրու քաղաքային ճանապարհների ծրագիր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2.4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,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3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8.0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Գյումրի քաղաքի հիմնանորոգվ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ած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փողոցների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Գյումրի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քաղաքի հարակից մայթերով հիմնանորոգ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ված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փողոցների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ը՝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5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Գյումրի քաղաքի փողոցների անձրևաջրերի հեռացման համակարգի հիմնանորոգում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8667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գծգմ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Գյումրի քաղաքի լուսավորության համակարգի հիմնանորոգում՝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885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հատ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174625">
              <a:buSzPct val="100000"/>
              <a:buNone/>
            </a:pPr>
            <a:endParaRPr lang="hy-AM" sz="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533400" y="0"/>
            <a:ext cx="7696199" cy="1371600"/>
            <a:chOff x="-76200" y="-250655"/>
            <a:chExt cx="7696199" cy="137160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-98255"/>
              <a:ext cx="7543800" cy="1088854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-76200" y="-250655"/>
              <a:ext cx="7696199" cy="13716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spcBef>
                  <a:spcPct val="0"/>
                </a:spcBef>
                <a:spcAft>
                  <a:spcPct val="35000"/>
                </a:spcAft>
              </a:pPr>
              <a:r>
                <a:rPr lang="en-US" b="1" i="0" kern="1200" baseline="0" dirty="0">
                  <a:effectLst/>
                  <a:latin typeface="GHEA Grapalat" pitchFamily="50" charset="0"/>
                </a:rPr>
                <a:t>ՀՀ </a:t>
              </a:r>
              <a:r>
                <a:rPr lang="hy-AM" b="1" i="0" kern="1200" baseline="0" dirty="0">
                  <a:effectLst/>
                  <a:latin typeface="GHEA Grapalat" pitchFamily="50" charset="0"/>
                </a:rPr>
                <a:t>առողջապահության </a:t>
              </a:r>
              <a:r>
                <a:rPr lang="en-US" b="1" i="0" kern="1200" baseline="0" dirty="0" err="1">
                  <a:effectLst/>
                  <a:latin typeface="GHEA Grapalat" pitchFamily="50" charset="0"/>
                </a:rPr>
                <a:t>նախարարության</a:t>
              </a:r>
              <a:r>
                <a:rPr lang="en-US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b="1" err="1">
                  <a:latin typeface="GHEA Grapalat" pitchFamily="50" charset="0"/>
                </a:rPr>
                <a:t>ծախսերի</a:t>
              </a:r>
              <a:r>
                <a:rPr lang="en-US" b="1">
                  <a:latin typeface="GHEA Grapalat" pitchFamily="50" charset="0"/>
                </a:rPr>
                <a:t> </a:t>
              </a:r>
              <a:r>
                <a:rPr lang="en-US" b="1" smtClean="0">
                  <a:latin typeface="GHEA Grapalat" pitchFamily="50" charset="0"/>
                </a:rPr>
                <a:t>2020թ</a:t>
              </a:r>
              <a:r>
                <a:rPr lang="en-US" b="1" dirty="0">
                  <a:latin typeface="GHEA Grapalat" pitchFamily="50" charset="0"/>
                </a:rPr>
                <a:t>. </a:t>
              </a:r>
              <a:r>
                <a:rPr lang="en-US" b="1" dirty="0" err="1">
                  <a:latin typeface="GHEA Grapalat" pitchFamily="50" charset="0"/>
                </a:rPr>
                <a:t>կատարողականը</a:t>
              </a:r>
              <a:r>
                <a:rPr lang="en-US" b="1" dirty="0">
                  <a:latin typeface="GHEA Grapalat" pitchFamily="50" charset="0"/>
                </a:rPr>
                <a:t> և </a:t>
              </a:r>
              <a:r>
                <a:rPr lang="en-US" b="1" dirty="0" err="1">
                  <a:latin typeface="GHEA Grapalat" pitchFamily="50" charset="0"/>
                </a:rPr>
                <a:t>կառուցվածքն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ըստ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ծրագրերի</a:t>
              </a:r>
              <a:endParaRPr lang="en-US" b="1" dirty="0">
                <a:latin typeface="GHEA Grapalat" pitchFamily="50" charset="0"/>
              </a:endParaRPr>
            </a:p>
            <a:p>
              <a:pPr lvl="0" algn="ctr">
                <a:lnSpc>
                  <a:spcPct val="100000"/>
                </a:lnSpc>
              </a:pPr>
              <a:r>
                <a:rPr lang="en-US" b="1">
                  <a:latin typeface="GHEA Grapalat" pitchFamily="50" charset="0"/>
                </a:rPr>
                <a:t>(</a:t>
              </a:r>
              <a:r>
                <a:rPr lang="en-US" b="1" smtClean="0">
                  <a:latin typeface="GHEA Grapalat" pitchFamily="50" charset="0"/>
                </a:rPr>
                <a:t>13</a:t>
              </a:r>
              <a:r>
                <a:rPr lang="hy-AM" b="1" smtClean="0">
                  <a:latin typeface="GHEA Grapalat" pitchFamily="50" charset="0"/>
                </a:rPr>
                <a:t> </a:t>
              </a:r>
              <a:r>
                <a:rPr lang="hy-AM" b="1" dirty="0">
                  <a:latin typeface="GHEA Grapalat" pitchFamily="50" charset="0"/>
                </a:rPr>
                <a:t>ծրագիր</a:t>
              </a:r>
              <a:r>
                <a:rPr lang="en-US" b="1">
                  <a:latin typeface="GHEA Grapalat" pitchFamily="50" charset="0"/>
                </a:rPr>
                <a:t>, </a:t>
              </a:r>
              <a:r>
                <a:rPr lang="en-US" b="1" smtClean="0">
                  <a:latin typeface="GHEA Grapalat" pitchFamily="50" charset="0"/>
                </a:rPr>
                <a:t>141,778.9 </a:t>
              </a:r>
              <a:r>
                <a:rPr lang="en-US" b="1" dirty="0">
                  <a:latin typeface="GHEA Grapalat" pitchFamily="50" charset="0"/>
                </a:rPr>
                <a:t>մ</a:t>
              </a:r>
              <a:r>
                <a:rPr lang="hy-AM" b="1" dirty="0">
                  <a:latin typeface="GHEA Grapalat" pitchFamily="50" charset="0"/>
                </a:rPr>
                <a:t>լ</a:t>
              </a:r>
              <a:r>
                <a:rPr lang="en-US" b="1" dirty="0">
                  <a:latin typeface="GHEA Grapalat" pitchFamily="50" charset="0"/>
                </a:rPr>
                <a:t>ն</a:t>
              </a:r>
              <a:r>
                <a:rPr lang="hy-AM" b="1" dirty="0">
                  <a:latin typeface="GHEA Grapalat" pitchFamily="50" charset="0"/>
                </a:rPr>
                <a:t> դրամ,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կատարողականը</a:t>
              </a:r>
              <a:r>
                <a:rPr lang="en-US" b="1">
                  <a:latin typeface="GHEA Grapalat" pitchFamily="50" charset="0"/>
                </a:rPr>
                <a:t>՝</a:t>
              </a:r>
              <a:r>
                <a:rPr lang="hy-AM" b="1">
                  <a:latin typeface="GHEA Grapalat" pitchFamily="50" charset="0"/>
                </a:rPr>
                <a:t> </a:t>
              </a:r>
              <a:r>
                <a:rPr lang="en-US" b="1" smtClean="0">
                  <a:latin typeface="GHEA Grapalat" pitchFamily="50" charset="0"/>
                </a:rPr>
                <a:t>98.2</a:t>
              </a:r>
              <a:r>
                <a:rPr lang="hy-AM" b="1" smtClean="0">
                  <a:latin typeface="GHEA Grapalat" pitchFamily="50" charset="0"/>
                </a:rPr>
                <a:t>%</a:t>
              </a:r>
              <a:r>
                <a:rPr lang="en-US" b="1" dirty="0">
                  <a:latin typeface="GHEA Grapalat" pitchFamily="50" charset="0"/>
                </a:rPr>
                <a:t>)</a:t>
              </a:r>
            </a:p>
          </p:txBody>
        </p:sp>
      </p:grp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54665252"/>
              </p:ext>
            </p:extLst>
          </p:nvPr>
        </p:nvGraphicFramePr>
        <p:xfrm>
          <a:off x="327848" y="1524000"/>
          <a:ext cx="7825552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498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Հանրային առողջության </a:t>
            </a: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պահպանում</a:t>
            </a:r>
            <a:endParaRPr lang="hy-AM" sz="1600" b="1" i="1" dirty="0">
              <a:solidFill>
                <a:schemeClr val="accent6">
                  <a:lumMod val="50000"/>
                </a:schemeClr>
              </a:solidFill>
              <a:latin typeface="GHEA Grapalat" pitchFamily="50" charset="0"/>
            </a:endParaRPr>
          </a:p>
          <a:p>
            <a:pPr marL="273050" indent="14288">
              <a:buNone/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34.4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9.4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Ծրագրի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շրջանակներում միջոցների օգտագործման հիմնական ուղղություն-ներն 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COVID-19-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ով պայմանավորված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`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կանխարգելման,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ախտորոշման,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վերահսկման, բուժման և այլ համալիր միջոցառումների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գծով ծախսեր`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29.2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մլրդ դրամ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, կատարողականը՝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99.3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hy-AM" sz="160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Իմունականխարգելման ազգային ծրագիր՝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2.7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,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կատարողա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100.0%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անցկացված հետազոտությունների քանակը՝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335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886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Բնակչության սանիտարահամաճարակային անվտանգության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ապահով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ման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և հանրային առողջապահության ծառայություններ՝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2.0 մլրդ դրամ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100.0%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Առողջության </a:t>
            </a: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առաջնային պահպանում</a:t>
            </a:r>
          </a:p>
          <a:p>
            <a:pPr marL="273050" indent="14288">
              <a:buNone/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27.0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9.8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Ամբուլատոր-պոլիկլինիկական բժշկական օգնության ծառայություններ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26.6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99.8%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բնակչության առողջության առաջնային պահպանման գծով կազմակեր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պություններում գրանցված բնակչության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003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731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մարդ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դպրոցում բժշկական օգնություն և սպասարկում ստացող աշակերտների թիվը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385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183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մարդ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անվճար և արտոնյալ պայմաններով դեղեր ստանալու իրավունք ունեցող անձանց թիվը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557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525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մարդ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հղիների նախածննդյան և հետծննդյան հսկողության ընթացքում իրակա-նացվող լաբորատոր-գործիքային ախտորոշիչ հետազոտությունների թիվը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733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960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հատ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8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52446905"/>
              </p:ext>
            </p:extLst>
          </p:nvPr>
        </p:nvGraphicFramePr>
        <p:xfrm>
          <a:off x="685800" y="304800"/>
          <a:ext cx="7467600" cy="411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305800" cy="1447800"/>
          </a:xfrm>
        </p:spPr>
        <p:txBody>
          <a:bodyPr>
            <a:noAutofit/>
          </a:bodyPr>
          <a:lstStyle/>
          <a:p>
            <a:pPr algn="just"/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Որպես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երկրի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տնտեսական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աճը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բնութագրող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հիմնական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ցուցանիշ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օգտագործվում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է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Համախառն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ներքին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արդյունքի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(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այսուհետ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՝ ՀՆԱ)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աճը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: ՀՆԱ-ն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իրենից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ներկայացնում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է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որոշակի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ժամանակահատվածում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երկրի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ներսում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արտադրված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վերջնական սպառման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ապրանքների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և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ծառայությունների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շուկայական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արժեքը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: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40529284"/>
              </p:ext>
            </p:extLst>
          </p:nvPr>
        </p:nvGraphicFramePr>
        <p:xfrm>
          <a:off x="228600" y="2280751"/>
          <a:ext cx="4142452" cy="3200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4343400" y="2362200"/>
            <a:ext cx="4297680" cy="336804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2020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թվականին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ՀՆԱ-ն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կազմել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է 6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տրիլիոն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183.7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կամ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12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645.4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ԱՄՆ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դոլար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*: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Կորո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նավիրուսի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համավարակի (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COVID-19)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և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սեպտեմբերին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 Արցախի դեմ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սանձազերծված պատերազմի բացասական տնտեսական ազդե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ցություններով պայմանավորված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նախորդ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տարվա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համեմատ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ՀՆԱ-ն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իրական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արտահայտությամբ նվազել 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է 7.6%-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6012359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* ՀՀ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Վիճակագրական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կոմիտեի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կողմից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«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Հայաստանի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Հանրապետության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սոցիալ-տնտեսական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err="1">
                <a:solidFill>
                  <a:schemeClr val="tx2"/>
                </a:solidFill>
                <a:latin typeface="GHEA Grapalat" pitchFamily="50" charset="0"/>
              </a:rPr>
              <a:t>վիճակը</a:t>
            </a:r>
            <a:r>
              <a:rPr lang="en-US" sz="11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smtClean="0">
                <a:solidFill>
                  <a:schemeClr val="tx2"/>
                </a:solidFill>
                <a:latin typeface="GHEA Grapalat" pitchFamily="50" charset="0"/>
              </a:rPr>
              <a:t>2021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թվականի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հունվար-մարտին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»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զեկույցում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(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հրապարակվել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en-US" sz="1100" b="1" smtClean="0">
                <a:solidFill>
                  <a:schemeClr val="tx2"/>
                </a:solidFill>
                <a:latin typeface="GHEA Grapalat" pitchFamily="50" charset="0"/>
              </a:rPr>
              <a:t>2021թ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.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մայիսի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5-ին)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հրապարակվել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են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ՀՆԱ-ի</a:t>
            </a:r>
            <a:r>
              <a:rPr lang="en-US" sz="1100" b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100" b="1" smtClean="0">
                <a:solidFill>
                  <a:schemeClr val="tx2"/>
                </a:solidFill>
                <a:latin typeface="GHEA Grapalat" pitchFamily="50" charset="0"/>
              </a:rPr>
              <a:t>2019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թվականի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err="1">
                <a:solidFill>
                  <a:schemeClr val="tx2"/>
                </a:solidFill>
                <a:latin typeface="GHEA Grapalat" pitchFamily="50" charset="0"/>
              </a:rPr>
              <a:t>վերջնական</a:t>
            </a:r>
            <a:r>
              <a:rPr lang="en-US" sz="11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smtClean="0">
                <a:solidFill>
                  <a:schemeClr val="tx2"/>
                </a:solidFill>
                <a:latin typeface="GHEA Grapalat" pitchFamily="50" charset="0"/>
              </a:rPr>
              <a:t>հաշվետու և 2020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թվականի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վերանայված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ցուցանիշները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որոնք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կազմել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են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err="1">
                <a:solidFill>
                  <a:schemeClr val="tx2"/>
                </a:solidFill>
                <a:latin typeface="GHEA Grapalat" pitchFamily="50" charset="0"/>
              </a:rPr>
              <a:t>համապատասխանաբար</a:t>
            </a:r>
            <a:r>
              <a:rPr lang="en-US" sz="11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smtClean="0">
                <a:solidFill>
                  <a:schemeClr val="tx2"/>
                </a:solidFill>
                <a:latin typeface="GHEA Grapalat" pitchFamily="50" charset="0"/>
              </a:rPr>
              <a:t>6543.3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>
                <a:solidFill>
                  <a:schemeClr val="tx2"/>
                </a:solidFill>
                <a:latin typeface="GHEA Grapalat" pitchFamily="50" charset="0"/>
              </a:rPr>
              <a:t>(</a:t>
            </a:r>
            <a:r>
              <a:rPr lang="en-US" sz="1100" b="1" smtClean="0">
                <a:solidFill>
                  <a:schemeClr val="tx2"/>
                </a:solidFill>
                <a:latin typeface="GHEA Grapalat" pitchFamily="50" charset="0"/>
              </a:rPr>
              <a:t>13619.2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մլն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ԱՄՆ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դոլար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) </a:t>
            </a:r>
            <a:r>
              <a:rPr lang="en-US" sz="1100" b="1">
                <a:solidFill>
                  <a:schemeClr val="tx2"/>
                </a:solidFill>
                <a:latin typeface="GHEA Grapalat" pitchFamily="50" charset="0"/>
              </a:rPr>
              <a:t>և </a:t>
            </a:r>
            <a:r>
              <a:rPr lang="en-US" sz="1100" b="1" smtClean="0">
                <a:solidFill>
                  <a:schemeClr val="tx2"/>
                </a:solidFill>
                <a:latin typeface="GHEA Grapalat" pitchFamily="50" charset="0"/>
              </a:rPr>
              <a:t>6181.7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100" b="1">
                <a:solidFill>
                  <a:schemeClr val="tx2"/>
                </a:solidFill>
                <a:latin typeface="GHEA Grapalat" pitchFamily="50" charset="0"/>
              </a:rPr>
              <a:t>(</a:t>
            </a:r>
            <a:r>
              <a:rPr lang="en-US" sz="1100" b="1" smtClean="0">
                <a:solidFill>
                  <a:schemeClr val="tx2"/>
                </a:solidFill>
                <a:latin typeface="GHEA Grapalat" pitchFamily="50" charset="0"/>
              </a:rPr>
              <a:t>12641.2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մլն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 ԱՄՆ </a:t>
            </a:r>
            <a:r>
              <a:rPr lang="en-US" sz="1100" b="1" dirty="0" err="1">
                <a:solidFill>
                  <a:schemeClr val="tx2"/>
                </a:solidFill>
                <a:latin typeface="GHEA Grapalat" pitchFamily="50" charset="0"/>
              </a:rPr>
              <a:t>դոլար</a:t>
            </a:r>
            <a:r>
              <a:rPr lang="en-US" sz="1100" b="1" dirty="0">
                <a:solidFill>
                  <a:schemeClr val="tx2"/>
                </a:solidFill>
                <a:latin typeface="GHEA Grapalat" pitchFamily="50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822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rmAutofit/>
          </a:bodyPr>
          <a:lstStyle/>
          <a:p>
            <a:pPr lvl="0"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Սոցիալապես</a:t>
            </a:r>
            <a:r>
              <a:rPr lang="en-US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անապահով</a:t>
            </a:r>
            <a:r>
              <a:rPr lang="en-US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 և </a:t>
            </a: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առանձին</a:t>
            </a:r>
            <a:r>
              <a:rPr lang="en-US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խմբերի</a:t>
            </a:r>
            <a:r>
              <a:rPr lang="en-US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անձանց</a:t>
            </a:r>
            <a:r>
              <a:rPr lang="en-US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բժշկական</a:t>
            </a:r>
            <a:r>
              <a:rPr lang="en-US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օգնությու</a:t>
            </a: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ն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26.0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98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.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7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Սոցիալապես անապահով և հատուկ խմբերում ընդգրկվածներին բժշկա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կան օգնության ծառայություններ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18.3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98.3%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Բնակչության սոցիալապես անապահով և հատուկ խմբերում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ընդգրկված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ների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բժշկական օգնության առանձին ֆինանսավորում պահանջող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ծառա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յությունների 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150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406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Պետական հիմնարկների և կազմակերպությունների աշխատողների բժշկական օգնության և սպասարկման ծառայություններ՝ 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3.8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99.7%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բժշկական օգնության գծով ծառայություններից օգտվելու դեպքերի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21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537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պարտադիր կանխարգելիչ քննություններ անցած անձանց թիվը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71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804</a:t>
            </a:r>
            <a:endParaRPr lang="en-US" sz="1600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Զինծառայողներին, ինչպես նաև փրկարար ծառայողներին և նրանց ընտանիքի անդամներին բժշկական օգնության ծառայություններ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3.3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100.0%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բժշկական օգնության գծով ծառայություններից օգտվելու դեպքերի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3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050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Մոր</a:t>
            </a:r>
            <a:r>
              <a:rPr lang="en-US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 և </a:t>
            </a: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մանկան</a:t>
            </a:r>
            <a:r>
              <a:rPr lang="en-US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առողջության</a:t>
            </a:r>
            <a:r>
              <a:rPr lang="en-US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պահպանում</a:t>
            </a:r>
            <a:endParaRPr lang="hy-AM" sz="1600" b="1" i="1" dirty="0">
              <a:solidFill>
                <a:schemeClr val="accent6">
                  <a:lumMod val="50000"/>
                </a:schemeClr>
              </a:solidFill>
              <a:latin typeface="GHEA Grapalat" pitchFamily="50" charset="0"/>
            </a:endParaRP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17.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0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99.6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Երեխաներին բժշկական օգնության ծառայություններ՝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.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0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 </a:t>
            </a:r>
          </a:p>
          <a:p>
            <a:pPr marL="461963" indent="0">
              <a:buSzPct val="100000"/>
              <a:buNone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99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.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ե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րեխաների բժշկական օգնության գծով ծառայություններից օգտվելու դեպքերի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75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329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Մանկաբարձական բժշկական օգնության ծառայություններ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7.0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9.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8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մ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անկաբարձական բժշկական օգնության ծառայություններից օգտվելու դեպքերի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51՛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698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lvl="0"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Ոչ վարակիչ հիվանդությունների բժշկական օգնության ապահովում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5.1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98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.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2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Ուռուցքաբանական և արյունաբանական հիվանդությունների բժշկական օգնության ծառայություններ՝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4.6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մլրդ դրամ,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98.8%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ու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ռուցքաբանական և արյունաբանական հիվանդությունների բժշկական օգնության գծով ծառայություններից օգտվելու դեպքերի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30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837</a:t>
            </a:r>
            <a:endParaRPr lang="en-US" sz="1600" smtClean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rmAutofit/>
          </a:bodyPr>
          <a:lstStyle/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Անհետաձգելի բժշկական օգնության ծառայություններ՝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3.1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մլրդ դրամ, </a:t>
            </a:r>
          </a:p>
          <a:p>
            <a:pPr marL="461963" indent="0">
              <a:buSzPct val="100000"/>
              <a:buNone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6.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9%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ա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նհետաձգելի բժշկական օգնության ծառայություններից օգտվելու դեպքերի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ը՝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2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6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806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Հոգեկան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և նարկոլոգիական հիվանդների բժշկական օգնության ծառայու-թյուններ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3.0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9.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հ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ոգեկան և նարկոլոգիական հիվանդների բժշկական օգնության գծով ծառայություններից օգտվելու դեպքերի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6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145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Հեմոդիալիզի և պերիտոնիալ դիալիզի անցկացման ծառայություններ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2.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9.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հ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եմոդիալիզի անցկացման սեանսների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0՛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519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533400" y="0"/>
            <a:ext cx="7696199" cy="1371600"/>
            <a:chOff x="-76200" y="-250655"/>
            <a:chExt cx="7696199" cy="137160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-98255"/>
              <a:ext cx="7543800" cy="1088854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-76200" y="-250655"/>
              <a:ext cx="7696199" cy="13716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spcBef>
                  <a:spcPct val="0"/>
                </a:spcBef>
                <a:spcAft>
                  <a:spcPct val="35000"/>
                </a:spcAft>
              </a:pPr>
              <a:r>
                <a:rPr lang="en-US" b="1" i="0" kern="1200" baseline="0" dirty="0">
                  <a:effectLst/>
                  <a:latin typeface="GHEA Grapalat" pitchFamily="50" charset="0"/>
                </a:rPr>
                <a:t>ՀՀ </a:t>
              </a:r>
              <a:r>
                <a:rPr lang="en-US" b="1" i="0" kern="1200" baseline="0" dirty="0" err="1">
                  <a:effectLst/>
                  <a:latin typeface="GHEA Grapalat" pitchFamily="50" charset="0"/>
                </a:rPr>
                <a:t>կրթության</a:t>
              </a:r>
              <a:r>
                <a:rPr lang="en-US" b="1" i="0" kern="1200" baseline="0" dirty="0">
                  <a:effectLst/>
                  <a:latin typeface="GHEA Grapalat" pitchFamily="50" charset="0"/>
                </a:rPr>
                <a:t>, </a:t>
              </a:r>
              <a:r>
                <a:rPr lang="en-US" b="1" i="0" kern="1200" baseline="0" dirty="0" err="1">
                  <a:effectLst/>
                  <a:latin typeface="GHEA Grapalat" pitchFamily="50" charset="0"/>
                </a:rPr>
                <a:t>գիտության</a:t>
              </a:r>
              <a:r>
                <a:rPr lang="en-US" b="1" i="0" kern="1200" baseline="0" dirty="0">
                  <a:effectLst/>
                  <a:latin typeface="GHEA Grapalat" pitchFamily="50" charset="0"/>
                </a:rPr>
                <a:t>, </a:t>
              </a:r>
              <a:r>
                <a:rPr lang="en-US" b="1" i="0" kern="1200" baseline="0" dirty="0" err="1">
                  <a:effectLst/>
                  <a:latin typeface="GHEA Grapalat" pitchFamily="50" charset="0"/>
                </a:rPr>
                <a:t>մշակույթի</a:t>
              </a:r>
              <a:r>
                <a:rPr lang="en-US" b="1" i="0" kern="1200" baseline="0" dirty="0">
                  <a:effectLst/>
                  <a:latin typeface="GHEA Grapalat" pitchFamily="50" charset="0"/>
                </a:rPr>
                <a:t> և </a:t>
              </a:r>
              <a:r>
                <a:rPr lang="en-US" b="1" i="0" kern="1200" baseline="0" dirty="0" err="1">
                  <a:effectLst/>
                  <a:latin typeface="GHEA Grapalat" pitchFamily="50" charset="0"/>
                </a:rPr>
                <a:t>սպորտի</a:t>
              </a:r>
              <a:r>
                <a:rPr lang="en-US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b="1" i="0" kern="1200" baseline="0" dirty="0" err="1">
                  <a:effectLst/>
                  <a:latin typeface="GHEA Grapalat" pitchFamily="50" charset="0"/>
                </a:rPr>
                <a:t>նախարարության</a:t>
              </a:r>
              <a:r>
                <a:rPr lang="en-US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b="1" err="1">
                  <a:latin typeface="GHEA Grapalat" pitchFamily="50" charset="0"/>
                </a:rPr>
                <a:t>ծախսերի</a:t>
              </a:r>
              <a:r>
                <a:rPr lang="en-US" b="1">
                  <a:latin typeface="GHEA Grapalat" pitchFamily="50" charset="0"/>
                </a:rPr>
                <a:t> </a:t>
              </a:r>
              <a:r>
                <a:rPr lang="en-US" b="1" smtClean="0">
                  <a:latin typeface="GHEA Grapalat" pitchFamily="50" charset="0"/>
                </a:rPr>
                <a:t>2020թ</a:t>
              </a:r>
              <a:r>
                <a:rPr lang="en-US" b="1" dirty="0">
                  <a:latin typeface="GHEA Grapalat" pitchFamily="50" charset="0"/>
                </a:rPr>
                <a:t>. </a:t>
              </a:r>
              <a:r>
                <a:rPr lang="en-US" b="1" dirty="0" err="1">
                  <a:latin typeface="GHEA Grapalat" pitchFamily="50" charset="0"/>
                </a:rPr>
                <a:t>կատարողականը</a:t>
              </a:r>
              <a:r>
                <a:rPr lang="en-US" b="1" dirty="0">
                  <a:latin typeface="GHEA Grapalat" pitchFamily="50" charset="0"/>
                </a:rPr>
                <a:t> և </a:t>
              </a:r>
              <a:r>
                <a:rPr lang="en-US" b="1" dirty="0" err="1">
                  <a:latin typeface="GHEA Grapalat" pitchFamily="50" charset="0"/>
                </a:rPr>
                <a:t>կառուցվածքն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ըստ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ծրագրերի</a:t>
              </a:r>
              <a:endParaRPr lang="en-US" b="1" dirty="0">
                <a:latin typeface="GHEA Grapalat" pitchFamily="50" charset="0"/>
              </a:endParaRPr>
            </a:p>
            <a:p>
              <a:pPr lvl="0" algn="ctr">
                <a:lnSpc>
                  <a:spcPct val="100000"/>
                </a:lnSpc>
              </a:pPr>
              <a:r>
                <a:rPr lang="en-US" b="1">
                  <a:latin typeface="GHEA Grapalat" pitchFamily="50" charset="0"/>
                </a:rPr>
                <a:t>(</a:t>
              </a:r>
              <a:r>
                <a:rPr lang="en-US" b="1" smtClean="0">
                  <a:latin typeface="GHEA Grapalat" pitchFamily="50" charset="0"/>
                </a:rPr>
                <a:t>20</a:t>
              </a:r>
              <a:r>
                <a:rPr lang="hy-AM" b="1" smtClean="0">
                  <a:latin typeface="GHEA Grapalat" pitchFamily="50" charset="0"/>
                </a:rPr>
                <a:t> </a:t>
              </a:r>
              <a:r>
                <a:rPr lang="hy-AM" b="1" dirty="0">
                  <a:latin typeface="GHEA Grapalat" pitchFamily="50" charset="0"/>
                </a:rPr>
                <a:t>ծրագիր</a:t>
              </a:r>
              <a:r>
                <a:rPr lang="en-US" b="1">
                  <a:latin typeface="GHEA Grapalat" pitchFamily="50" charset="0"/>
                </a:rPr>
                <a:t>, </a:t>
              </a:r>
              <a:r>
                <a:rPr lang="en-US" b="1" smtClean="0">
                  <a:latin typeface="GHEA Grapalat" pitchFamily="50" charset="0"/>
                </a:rPr>
                <a:t>170,900.6 </a:t>
              </a:r>
              <a:r>
                <a:rPr lang="hy-AM" b="1" dirty="0">
                  <a:latin typeface="GHEA Grapalat" pitchFamily="50" charset="0"/>
                </a:rPr>
                <a:t>մլ</a:t>
              </a:r>
              <a:r>
                <a:rPr lang="en-US" b="1" dirty="0">
                  <a:latin typeface="GHEA Grapalat" pitchFamily="50" charset="0"/>
                </a:rPr>
                <a:t>ն</a:t>
              </a:r>
              <a:r>
                <a:rPr lang="hy-AM" b="1" dirty="0">
                  <a:latin typeface="GHEA Grapalat" pitchFamily="50" charset="0"/>
                </a:rPr>
                <a:t> դրամ,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կատարողականը</a:t>
              </a:r>
              <a:r>
                <a:rPr lang="en-US" b="1">
                  <a:latin typeface="GHEA Grapalat" pitchFamily="50" charset="0"/>
                </a:rPr>
                <a:t>՝</a:t>
              </a:r>
              <a:r>
                <a:rPr lang="hy-AM" b="1">
                  <a:latin typeface="GHEA Grapalat" pitchFamily="50" charset="0"/>
                </a:rPr>
                <a:t> </a:t>
              </a:r>
              <a:r>
                <a:rPr lang="en-US" b="1" smtClean="0">
                  <a:latin typeface="GHEA Grapalat" pitchFamily="50" charset="0"/>
                </a:rPr>
                <a:t>95.0</a:t>
              </a:r>
              <a:r>
                <a:rPr lang="hy-AM" b="1" smtClean="0">
                  <a:latin typeface="GHEA Grapalat" pitchFamily="50" charset="0"/>
                </a:rPr>
                <a:t>%</a:t>
              </a:r>
              <a:r>
                <a:rPr lang="en-US" b="1" dirty="0">
                  <a:latin typeface="GHEA Grapalat" pitchFamily="50" charset="0"/>
                </a:rPr>
                <a:t>)</a:t>
              </a:r>
            </a:p>
          </p:txBody>
        </p:sp>
      </p:grp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982206992"/>
              </p:ext>
            </p:extLst>
          </p:nvPr>
        </p:nvGraphicFramePr>
        <p:xfrm>
          <a:off x="304800" y="1524000"/>
          <a:ext cx="7825552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498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Հանրակրթու</a:t>
            </a:r>
            <a:r>
              <a:rPr lang="en-US" sz="1600" b="1" i="1" dirty="0" err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թյան</a:t>
            </a:r>
            <a:r>
              <a:rPr lang="en-US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 </a:t>
            </a: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ծրագիր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6.2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96.9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Տարրական ընդհանուր հանրակրթություն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29.9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կատարողա-կանը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98.2%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տարրական ընդհանուր կրթության դասարանների սովորողների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151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412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Հիմնական ընդհանուր հանրակրթություն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39.6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կատարողա-կանը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98.4%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հիմնական ընդհանուր կրթության դասարանների սովորողների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170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330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Միջնակարգ ընդհանուր հանրակրթություն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19.0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կատարողա-կանը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96.8%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միջնակարգ ընդհանուր կրթության դասարանների սովորողների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66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680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Գիտական և գիտատեխնիկական հետազոտությունների ծրագիր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13.1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94.7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Գիտական ենթակառուցվածքի արդիականացում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7.5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 </a:t>
            </a:r>
          </a:p>
          <a:p>
            <a:pPr marL="461963" indent="0">
              <a:buSzPct val="100000"/>
              <a:buNone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95.9%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ընտրված կազմակերպությունների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72</a:t>
            </a:r>
          </a:p>
          <a:p>
            <a:pPr marL="461963" lvl="8" indent="0">
              <a:spcBef>
                <a:spcPts val="600"/>
              </a:spcBef>
              <a:buClr>
                <a:schemeClr val="accent1"/>
              </a:buClr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latin typeface="GHEA Grapalat" pitchFamily="50" charset="0"/>
              </a:rPr>
              <a:t> </a:t>
            </a:r>
            <a:r>
              <a:rPr lang="en-US" sz="1600">
                <a:latin typeface="GHEA Grapalat" pitchFamily="50" charset="0"/>
              </a:rPr>
              <a:t>մ</a:t>
            </a:r>
            <a:r>
              <a:rPr lang="hy-AM" sz="1600" smtClean="0">
                <a:latin typeface="GHEA Grapalat" pitchFamily="50" charset="0"/>
              </a:rPr>
              <a:t>իջազգային </a:t>
            </a:r>
            <a:r>
              <a:rPr lang="hy-AM" sz="1600">
                <a:latin typeface="GHEA Grapalat" pitchFamily="50" charset="0"/>
              </a:rPr>
              <a:t>գիտական ծրագրերի </a:t>
            </a:r>
            <a:r>
              <a:rPr lang="hy-AM" sz="1600" smtClean="0">
                <a:latin typeface="GHEA Grapalat" pitchFamily="50" charset="0"/>
              </a:rPr>
              <a:t>թիվ</a:t>
            </a:r>
            <a:r>
              <a:rPr lang="en-US" sz="1600" smtClean="0">
                <a:latin typeface="GHEA Grapalat" pitchFamily="50" charset="0"/>
              </a:rPr>
              <a:t>ը՝ </a:t>
            </a:r>
            <a:r>
              <a:rPr lang="en-US" sz="1600" b="1" smtClean="0">
                <a:latin typeface="GHEA Grapalat" pitchFamily="50" charset="0"/>
              </a:rPr>
              <a:t>90</a:t>
            </a:r>
          </a:p>
          <a:p>
            <a:pPr marL="461963" lvl="8" indent="0">
              <a:spcBef>
                <a:spcPts val="600"/>
              </a:spcBef>
              <a:buClr>
                <a:schemeClr val="accent1"/>
              </a:buClr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latin typeface="GHEA Grapalat" pitchFamily="50" charset="0"/>
              </a:rPr>
              <a:t> պե</a:t>
            </a:r>
            <a:r>
              <a:rPr lang="hy-AM" sz="1600" smtClean="0">
                <a:latin typeface="GHEA Grapalat" pitchFamily="50" charset="0"/>
              </a:rPr>
              <a:t>տական </a:t>
            </a:r>
            <a:r>
              <a:rPr lang="hy-AM" sz="1600">
                <a:latin typeface="GHEA Grapalat" pitchFamily="50" charset="0"/>
              </a:rPr>
              <a:t>բյուջեից ֆինանսավորման երաշխավորված գիտական միջոցառումների </a:t>
            </a:r>
            <a:r>
              <a:rPr lang="hy-AM" sz="1600" smtClean="0">
                <a:latin typeface="GHEA Grapalat" pitchFamily="50" charset="0"/>
              </a:rPr>
              <a:t>թիվ</a:t>
            </a:r>
            <a:r>
              <a:rPr lang="en-US" sz="1600" smtClean="0">
                <a:latin typeface="GHEA Grapalat" pitchFamily="50" charset="0"/>
              </a:rPr>
              <a:t>ը՝ </a:t>
            </a:r>
            <a:r>
              <a:rPr lang="en-US" sz="1600" b="1" smtClean="0">
                <a:latin typeface="GHEA Grapalat" pitchFamily="50" charset="0"/>
              </a:rPr>
              <a:t>25</a:t>
            </a:r>
          </a:p>
          <a:p>
            <a:pPr marL="461963" lvl="8" indent="0">
              <a:spcBef>
                <a:spcPts val="600"/>
              </a:spcBef>
              <a:buClr>
                <a:schemeClr val="accent1"/>
              </a:buClr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latin typeface="GHEA Grapalat" pitchFamily="50" charset="0"/>
              </a:rPr>
              <a:t> գի</a:t>
            </a:r>
            <a:r>
              <a:rPr lang="hy-AM" sz="1600" smtClean="0">
                <a:latin typeface="GHEA Grapalat" pitchFamily="50" charset="0"/>
              </a:rPr>
              <a:t>տական </a:t>
            </a:r>
            <a:r>
              <a:rPr lang="hy-AM" sz="1600">
                <a:latin typeface="GHEA Grapalat" pitchFamily="50" charset="0"/>
              </a:rPr>
              <a:t>հայտերի փորձաքննությունների </a:t>
            </a:r>
            <a:r>
              <a:rPr lang="hy-AM" sz="1600" smtClean="0">
                <a:latin typeface="GHEA Grapalat" pitchFamily="50" charset="0"/>
              </a:rPr>
              <a:t>քանակ</a:t>
            </a:r>
            <a:r>
              <a:rPr lang="en-US" sz="1600" smtClean="0">
                <a:latin typeface="GHEA Grapalat" pitchFamily="50" charset="0"/>
              </a:rPr>
              <a:t>ը՝ </a:t>
            </a:r>
            <a:r>
              <a:rPr lang="en-US" sz="1600" b="1" smtClean="0">
                <a:latin typeface="GHEA Grapalat" pitchFamily="50" charset="0"/>
              </a:rPr>
              <a:t>200</a:t>
            </a:r>
            <a:endParaRPr lang="en-US" sz="1600" b="1" dirty="0"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Գիտական և գիտատեխնիկական պայմանագրային (թեմատիկ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)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հետազո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տություններ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1.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89.1%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թեմա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320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Ազգային արժեք ներկայացնող գիտական օբյեկտների պահպանություն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.1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.1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Ազգային արժեք ներկայացնող գիտական օբյեկտների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5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Բարձր էներգիաների ֆիզիկայի բնագավառի ենթակառուցվածքների արդիականացում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710.8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100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ընտրված կազմակերպությունների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1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Նախնական (արհեստագործական) և միջին մասնագիտական կրթություն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1.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2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97.1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Մ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իջին մասնագիտական կրթության գծով ուսանողական նպաստների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տրամադրում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7.7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97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.9%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մ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իջին մասնագիտական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պետական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ուսումնական հաստատությունների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69</a:t>
            </a:r>
            <a:endParaRPr lang="en-US" sz="1600" smtClean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մ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իջին մասնագիտական կրթական ծրագիր իրականացնող պետական ուսումնական հաստատությունների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7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ո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ւսանողական նպաստ ստացող ուսանողների թիվը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9՛457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Նախնական մասնագիտական (արհեստագործական) մասնագիտական կրթության գծով ուսանողական նպաստների տրամադրում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2.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98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.3%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ախնական մասնագիտական (արհեստագործական)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պետական ուսում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նական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հաստատությունների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2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endParaRPr lang="hy-AM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ն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ախնական մասնագիտական (արհեստագործական) կրթական ծրագիր իրականացնող պետական ուսումնական հաստատությունների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55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ո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ւսանողական նպաստ ստացող ուսանողների թիվը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7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5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12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Բարձրագույն </a:t>
            </a: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և հետբուհական մասնագիտական կրթության ծրագիր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10.8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94.8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հիմնական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ուղղություններն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Բարձրագույն մասնագիտական կրթության գծով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ուսանողական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նպաստների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տրամադրում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8.9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8.4%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նպաստներ ստացող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ուսանողների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10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՛426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Բարձրագույն մասնագիտական կրթություն ստացող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ուսանողների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կրթաթոշակ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666.5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75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.2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կ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րթաթոշակ ստացող ուսանողների միջին տարեկան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8՛340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Հետբուհական մասնագիտական կրթության գծով 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նպաստների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տրամադրում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բուհական հաստատություններում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582.0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8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9.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1%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ո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ւսանողական նպաստներ ստացող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ների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միջին տարեկան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՛312</a:t>
            </a:r>
          </a:p>
          <a:p>
            <a:pPr marL="0" indent="0">
              <a:buClr>
                <a:schemeClr val="accent6">
                  <a:lumMod val="50000"/>
                </a:schemeClr>
              </a:buClr>
              <a:buNone/>
              <a:tabLst>
                <a:tab pos="514350" algn="l"/>
                <a:tab pos="574675" algn="l"/>
              </a:tabLst>
            </a:pPr>
            <a:endParaRPr lang="en-US" sz="1600" b="1" i="1" smtClean="0">
              <a:solidFill>
                <a:schemeClr val="accent6">
                  <a:lumMod val="50000"/>
                </a:schemeClr>
              </a:solidFill>
              <a:latin typeface="GHEA Grapalat" pitchFamily="50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Արտադպրոցական </a:t>
            </a: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դաստիարակության ծրագիր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Ծախսը՝ 3.5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մլրդ դրամ, կատարողականը՝ 9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.4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Արտադպրոցական դաստիարակություն՝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2.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7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մլրդ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կատարողա-կանը՝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99.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3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rmAutofit lnSpcReduction="10000"/>
          </a:bodyPr>
          <a:lstStyle/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հ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աստատությունների 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44</a:t>
            </a:r>
            <a:endParaRPr lang="en-US" sz="1600" b="1" smtClean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ս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աների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20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՛239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Արտադպրոցական դաստիարակություն հասարակական կազմակերպու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թյուն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երի կողմից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6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41.7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100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մ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արզական հասարակական  կազմակերպությունների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3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սաների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4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906</a:t>
            </a:r>
          </a:p>
          <a:p>
            <a:pPr marL="461963" indent="0">
              <a:buSzPct val="110000"/>
              <a:buNone/>
              <a:tabLst>
                <a:tab pos="514350" algn="l"/>
                <a:tab pos="574675" algn="l"/>
              </a:tabLst>
            </a:pP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en-US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Արվեստների</a:t>
            </a: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 ծրագիր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Ծախսը՝ 12.0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մլրդ դրամ, կատարողականը՝ 95.3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Թատերական ներկայացումներ՝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2.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8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մլրդ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4.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5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ներկայացումներ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ի քանակ՝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944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Երաժշտարվեստի և պարարվեստի համերգներ՝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3.4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մլ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ղականը՝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97.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3%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համերգների քանակ՝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92</a:t>
            </a:r>
            <a:endParaRPr lang="hy-AM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Մշակութային միջոցառումների իրականացում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606.5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մլ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դրամ,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րողականը՝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73.2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%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Օպերային և բալետային արվեստի ներկայացումներ՝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3.0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մլ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100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ներկայացումներ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ի քանակ՝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2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3</a:t>
            </a:r>
            <a:endParaRPr lang="hy-AM" sz="1600" b="1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Կրթության որակի ապահովում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5.7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 85.0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Համաշխարհային բանկի աջակցությամբ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իրականացվող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Կրթության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բարելավման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վարկային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ծրագիր՝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4.6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97%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ՏՀՏ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ուղղությամբ դպրոցների վերապատրաստված ուսուցիչների և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ադմի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նիստրատիվ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աշխատակիցների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թիվը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1՛197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ծ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րագրի երկրորդ փուլով ընտրված  հիմնանորոգվող ավագ դպրոցների թիվը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8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Գնահատման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և թեստավորման ծառայություններ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371.4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կատա-րողականը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85.3%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մ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իջնակարգ դպրոցի պետական ավարտական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քննություններին մասնակ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ցողների թիվը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1՛979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Կրթության ոլորտում ՏՀՏ ներդրում և շարունակականության ապահովում՝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345.9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մլն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83.1%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ուսումնական հաստատությունների քանակը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1՛414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47989666"/>
              </p:ext>
            </p:extLst>
          </p:nvPr>
        </p:nvGraphicFramePr>
        <p:xfrm>
          <a:off x="457200" y="2895600"/>
          <a:ext cx="7620000" cy="373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6122045"/>
              </p:ext>
            </p:extLst>
          </p:nvPr>
        </p:nvGraphicFramePr>
        <p:xfrm>
          <a:off x="647700" y="1923051"/>
          <a:ext cx="7467600" cy="792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289679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>
                <a:solidFill>
                  <a:schemeClr val="tx2"/>
                </a:solidFill>
                <a:latin typeface="GHEA Grapalat" pitchFamily="50" charset="0"/>
              </a:rPr>
              <a:t>Բնակչության մեկ շնչի հաշվով </a:t>
            </a:r>
            <a:r>
              <a:rPr lang="en-US" smtClean="0">
                <a:solidFill>
                  <a:schemeClr val="tx2"/>
                </a:solidFill>
                <a:latin typeface="GHEA Grapalat" pitchFamily="50" charset="0"/>
              </a:rPr>
              <a:t>ՀՆԱ-ն 2020 թվականին </a:t>
            </a:r>
            <a:r>
              <a:rPr lang="en-US">
                <a:solidFill>
                  <a:schemeClr val="tx2"/>
                </a:solidFill>
                <a:latin typeface="GHEA Grapalat" pitchFamily="50" charset="0"/>
              </a:rPr>
              <a:t>կազմել է </a:t>
            </a:r>
            <a:r>
              <a:rPr lang="en-US" smtClean="0">
                <a:solidFill>
                  <a:schemeClr val="tx2"/>
                </a:solidFill>
                <a:latin typeface="GHEA Grapalat" pitchFamily="50" charset="0"/>
              </a:rPr>
              <a:t>4269 </a:t>
            </a:r>
            <a:r>
              <a:rPr lang="en-US">
                <a:solidFill>
                  <a:schemeClr val="tx2"/>
                </a:solidFill>
                <a:latin typeface="GHEA Grapalat" pitchFamily="50" charset="0"/>
              </a:rPr>
              <a:t>ԱՄՆ դոլար, որը նախորդ տարվա ցուցանիշը </a:t>
            </a:r>
            <a:r>
              <a:rPr lang="en-US" smtClean="0">
                <a:solidFill>
                  <a:schemeClr val="tx2"/>
                </a:solidFill>
                <a:latin typeface="GHEA Grapalat" pitchFamily="50" charset="0"/>
              </a:rPr>
              <a:t>զիջել </a:t>
            </a:r>
            <a:r>
              <a:rPr lang="en-US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en-US" smtClean="0">
                <a:solidFill>
                  <a:schemeClr val="tx2"/>
                </a:solidFill>
                <a:latin typeface="GHEA Grapalat" pitchFamily="50" charset="0"/>
              </a:rPr>
              <a:t>7.1%-</a:t>
            </a:r>
            <a:r>
              <a:rPr lang="en-US">
                <a:solidFill>
                  <a:schemeClr val="tx2"/>
                </a:solidFill>
                <a:latin typeface="GHEA Grapalat" pitchFamily="50" charset="0"/>
              </a:rPr>
              <a:t>ով: </a:t>
            </a:r>
            <a:r>
              <a:rPr lang="en-US" smtClean="0">
                <a:solidFill>
                  <a:schemeClr val="tx2"/>
                </a:solidFill>
                <a:latin typeface="GHEA Grapalat" pitchFamily="50" charset="0"/>
              </a:rPr>
              <a:t>2018 </a:t>
            </a:r>
            <a:r>
              <a:rPr lang="en-US">
                <a:solidFill>
                  <a:schemeClr val="tx2"/>
                </a:solidFill>
                <a:latin typeface="GHEA Grapalat" pitchFamily="50" charset="0"/>
              </a:rPr>
              <a:t>թվականից մեկ շնչի հաշվով ՀՆԱ-ի ցուցանիշով Հայաստանը գտնվում է միջինից բարձր եկամուտ ունեցող երկրների խմբում: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9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Մեծ նվաճումների սպորտ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Ծախսը՝ 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1.9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մլրդ դրամ, կատարողականը՝ 81.3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smtClean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 smtClean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ՀՀ առաջնություններին և միջազգային միջոցառումներին մասնակցության ապահովման համար մարզիկների նախապատրաստում և առաջնություն-ների անցկացում՝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857.0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մլ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71.5%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ՀՀ առաջնությունների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86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ո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ւսումնամարզական հավաքների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02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մ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իջազգային միջոցառումների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5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5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ՀՀ առաջնությունների մասնակիցներ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ի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8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՛350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ո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ւսումնամարզական հավաքների մասնակիցներ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ի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՛890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մ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իջազգային միջոցառումների մասնակիցներ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ի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586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Գրահրատարակչության </a:t>
            </a: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և գրադարանների </a:t>
            </a: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ծրագիր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1.9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93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.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4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Գրադարանային ծառայություններ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1.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7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3.9%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ընթերցողների քանակ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65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773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պահպանվող գրադարանային հավաքածուների միավոր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447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961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գրականության համալրում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7՛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228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միավոր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հնատիպ գրքերի վերականգնում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6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շարժական գրադարանի (բիբլիոբուս) կողմից սպասարկվող մարզերի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2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«Ընտանեկան գրադարանավար»` սակավ շարժունակ և հաշմանդամ անձանց սպասարկող գրադարանների թիվը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2</a:t>
            </a:r>
            <a:endParaRPr lang="en-US" sz="1600" b="1" smtClean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«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Հայաստանի ազգային գրադարան» ՊՈԱԿ-ի գրատպության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թանգա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րանի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պահպանվող առարկաների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373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վ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երապատրաստումներին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մասնակցած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մասնագետներ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ի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քանակ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70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533400" y="152400"/>
            <a:ext cx="7696199" cy="1219200"/>
            <a:chOff x="-76200" y="-98255"/>
            <a:chExt cx="7696199" cy="280736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-98255"/>
              <a:ext cx="7543800" cy="280736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-76200" y="-98255"/>
              <a:ext cx="7696199" cy="26670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spcBef>
                  <a:spcPct val="0"/>
                </a:spcBef>
                <a:spcAft>
                  <a:spcPct val="35000"/>
                </a:spcAft>
              </a:pPr>
              <a:r>
                <a:rPr lang="en-US" b="1" i="0" kern="1200" baseline="0" dirty="0">
                  <a:effectLst/>
                  <a:latin typeface="GHEA Grapalat" pitchFamily="50" charset="0"/>
                </a:rPr>
                <a:t>ՀՀ </a:t>
              </a:r>
              <a:r>
                <a:rPr lang="en-US" b="1" i="0" kern="1200" baseline="0" dirty="0" err="1">
                  <a:effectLst/>
                  <a:latin typeface="GHEA Grapalat" pitchFamily="50" charset="0"/>
                </a:rPr>
                <a:t>պաշտպանության</a:t>
              </a:r>
              <a:r>
                <a:rPr lang="en-US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b="1" i="0" kern="1200" baseline="0" dirty="0" err="1">
                  <a:effectLst/>
                  <a:latin typeface="GHEA Grapalat" pitchFamily="50" charset="0"/>
                </a:rPr>
                <a:t>նախարարության</a:t>
              </a:r>
              <a:r>
                <a:rPr lang="en-US" b="1" i="0" kern="1200" baseline="0" dirty="0">
                  <a:effectLst/>
                  <a:latin typeface="GHEA Grapalat" pitchFamily="50" charset="0"/>
                </a:rPr>
                <a:t> </a:t>
              </a:r>
              <a:r>
                <a:rPr lang="en-US" b="1" err="1">
                  <a:latin typeface="GHEA Grapalat" pitchFamily="50" charset="0"/>
                </a:rPr>
                <a:t>ծախսերի</a:t>
              </a:r>
              <a:r>
                <a:rPr lang="en-US" b="1">
                  <a:latin typeface="GHEA Grapalat" pitchFamily="50" charset="0"/>
                </a:rPr>
                <a:t> </a:t>
              </a:r>
              <a:r>
                <a:rPr lang="en-US" b="1" smtClean="0">
                  <a:latin typeface="GHEA Grapalat" pitchFamily="50" charset="0"/>
                </a:rPr>
                <a:t>2020թ</a:t>
              </a:r>
              <a:r>
                <a:rPr lang="en-US" b="1" dirty="0">
                  <a:latin typeface="GHEA Grapalat" pitchFamily="50" charset="0"/>
                </a:rPr>
                <a:t>. </a:t>
              </a:r>
              <a:r>
                <a:rPr lang="en-US" b="1" dirty="0" err="1">
                  <a:latin typeface="GHEA Grapalat" pitchFamily="50" charset="0"/>
                </a:rPr>
                <a:t>կատարողականը</a:t>
              </a:r>
              <a:r>
                <a:rPr lang="en-US" b="1" dirty="0">
                  <a:latin typeface="GHEA Grapalat" pitchFamily="50" charset="0"/>
                </a:rPr>
                <a:t> և </a:t>
              </a:r>
              <a:r>
                <a:rPr lang="en-US" b="1" dirty="0" err="1">
                  <a:latin typeface="GHEA Grapalat" pitchFamily="50" charset="0"/>
                </a:rPr>
                <a:t>կառուցվածքն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ըստ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ծրագրերի</a:t>
              </a:r>
              <a:endParaRPr lang="en-US" b="1" dirty="0">
                <a:latin typeface="GHEA Grapalat" pitchFamily="50" charset="0"/>
              </a:endParaRPr>
            </a:p>
            <a:p>
              <a:pPr lvl="0" algn="ctr">
                <a:lnSpc>
                  <a:spcPct val="100000"/>
                </a:lnSpc>
              </a:pPr>
              <a:r>
                <a:rPr lang="en-US" b="1" smtClean="0">
                  <a:latin typeface="GHEA Grapalat" pitchFamily="50" charset="0"/>
                </a:rPr>
                <a:t>(5</a:t>
              </a:r>
              <a:r>
                <a:rPr lang="hy-AM" b="1" smtClean="0">
                  <a:latin typeface="GHEA Grapalat" pitchFamily="50" charset="0"/>
                </a:rPr>
                <a:t> </a:t>
              </a:r>
              <a:r>
                <a:rPr lang="hy-AM" b="1" dirty="0">
                  <a:latin typeface="GHEA Grapalat" pitchFamily="50" charset="0"/>
                </a:rPr>
                <a:t>ծրագիր</a:t>
              </a:r>
              <a:r>
                <a:rPr lang="en-US" b="1">
                  <a:latin typeface="GHEA Grapalat" pitchFamily="50" charset="0"/>
                </a:rPr>
                <a:t>, </a:t>
              </a:r>
              <a:r>
                <a:rPr lang="en-US" b="1" smtClean="0">
                  <a:latin typeface="GHEA Grapalat" pitchFamily="50" charset="0"/>
                </a:rPr>
                <a:t>387,465.6 </a:t>
              </a:r>
              <a:r>
                <a:rPr lang="hy-AM" b="1" dirty="0">
                  <a:latin typeface="GHEA Grapalat" pitchFamily="50" charset="0"/>
                </a:rPr>
                <a:t>մլ</a:t>
              </a:r>
              <a:r>
                <a:rPr lang="en-US" b="1" dirty="0">
                  <a:latin typeface="GHEA Grapalat" pitchFamily="50" charset="0"/>
                </a:rPr>
                <a:t>ն</a:t>
              </a:r>
              <a:r>
                <a:rPr lang="hy-AM" b="1" dirty="0">
                  <a:latin typeface="GHEA Grapalat" pitchFamily="50" charset="0"/>
                </a:rPr>
                <a:t> դրամ,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կատարողականը</a:t>
              </a:r>
              <a:r>
                <a:rPr lang="en-US" b="1">
                  <a:latin typeface="GHEA Grapalat" pitchFamily="50" charset="0"/>
                </a:rPr>
                <a:t>՝</a:t>
              </a:r>
              <a:r>
                <a:rPr lang="hy-AM" b="1">
                  <a:latin typeface="GHEA Grapalat" pitchFamily="50" charset="0"/>
                </a:rPr>
                <a:t> </a:t>
              </a:r>
              <a:r>
                <a:rPr lang="en-US" b="1" smtClean="0">
                  <a:latin typeface="GHEA Grapalat" pitchFamily="50" charset="0"/>
                </a:rPr>
                <a:t>96.8</a:t>
              </a:r>
              <a:r>
                <a:rPr lang="hy-AM" b="1" dirty="0">
                  <a:latin typeface="GHEA Grapalat" pitchFamily="50" charset="0"/>
                </a:rPr>
                <a:t>%</a:t>
              </a:r>
              <a:r>
                <a:rPr lang="en-US" b="1" dirty="0">
                  <a:latin typeface="GHEA Grapalat" pitchFamily="50" charset="0"/>
                </a:rPr>
                <a:t>)</a:t>
              </a:r>
            </a:p>
          </p:txBody>
        </p:sp>
      </p:grp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18879688"/>
              </p:ext>
            </p:extLst>
          </p:nvPr>
        </p:nvGraphicFramePr>
        <p:xfrm>
          <a:off x="4267200" y="1752600"/>
          <a:ext cx="403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08A87C61-BA7E-440F-8BDC-EA5BFBAF927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599" y="1705992"/>
            <a:ext cx="3962401" cy="4694808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 ՀՀ պաշտպանության ապահովում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3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84.0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97.0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որից՝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Ռազմական դրությա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մբ պայմանավորված ծախսեր՝ 99 մլրդ դրամ, կատարողականը՝ 98.1%</a:t>
            </a:r>
            <a:endParaRPr lang="hy-AM" sz="1600" smtClean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Ծրագրի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շրջանակներում միջոցների օգտագործման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հիմնական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ուղղություններն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Ռազմական կարիքների բավարարում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242.5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9.0%</a:t>
            </a:r>
            <a:endParaRPr lang="hy-AM" sz="1600" smtClean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ՀՀ պաշտպանության նախարարության շենքային պայմանների բարելավում՝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140.3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մլ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5.6%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498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533400" y="152400"/>
            <a:ext cx="7696199" cy="1219200"/>
            <a:chOff x="-76200" y="-98255"/>
            <a:chExt cx="7696199" cy="121920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-98255"/>
              <a:ext cx="7543800" cy="1088854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-76200" y="-98255"/>
              <a:ext cx="7696199" cy="1219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>
                  <a:latin typeface="GHEA Grapalat" pitchFamily="50" charset="0"/>
                </a:rPr>
                <a:t>ՀՀ </a:t>
              </a:r>
              <a:r>
                <a:rPr lang="hy-AM" b="1" dirty="0">
                  <a:latin typeface="GHEA Grapalat" pitchFamily="50" charset="0"/>
                </a:rPr>
                <a:t>աշխատանքի և սոցիալական հարցերի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նախարարության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err="1">
                  <a:latin typeface="GHEA Grapalat" pitchFamily="50" charset="0"/>
                </a:rPr>
                <a:t>ծախսերի</a:t>
              </a:r>
              <a:r>
                <a:rPr lang="en-US" b="1">
                  <a:latin typeface="GHEA Grapalat" pitchFamily="50" charset="0"/>
                </a:rPr>
                <a:t> </a:t>
              </a:r>
              <a:r>
                <a:rPr lang="en-US" b="1" smtClean="0">
                  <a:latin typeface="GHEA Grapalat" pitchFamily="50" charset="0"/>
                </a:rPr>
                <a:t>2020թ</a:t>
              </a:r>
              <a:r>
                <a:rPr lang="en-US" b="1" dirty="0">
                  <a:latin typeface="GHEA Grapalat" pitchFamily="50" charset="0"/>
                </a:rPr>
                <a:t>. </a:t>
              </a:r>
              <a:r>
                <a:rPr lang="en-US" b="1" dirty="0" err="1">
                  <a:latin typeface="GHEA Grapalat" pitchFamily="50" charset="0"/>
                </a:rPr>
                <a:t>կատարողականը</a:t>
              </a:r>
              <a:r>
                <a:rPr lang="en-US" b="1" dirty="0">
                  <a:latin typeface="GHEA Grapalat" pitchFamily="50" charset="0"/>
                </a:rPr>
                <a:t> և </a:t>
              </a:r>
              <a:r>
                <a:rPr lang="en-US" b="1" dirty="0" err="1">
                  <a:latin typeface="GHEA Grapalat" pitchFamily="50" charset="0"/>
                </a:rPr>
                <a:t>կառուցվածքն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ըստ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ծրագրերի</a:t>
              </a:r>
              <a:endParaRPr lang="en-US" b="1" dirty="0">
                <a:latin typeface="GHEA Grapalat" pitchFamily="50" charset="0"/>
              </a:endParaRPr>
            </a:p>
            <a:p>
              <a:pPr lvl="0" algn="ctr">
                <a:lnSpc>
                  <a:spcPct val="100000"/>
                </a:lnSpc>
              </a:pPr>
              <a:r>
                <a:rPr lang="en-US" b="1">
                  <a:latin typeface="GHEA Grapalat" pitchFamily="50" charset="0"/>
                </a:rPr>
                <a:t>(</a:t>
              </a:r>
              <a:r>
                <a:rPr lang="en-US" b="1" smtClean="0">
                  <a:latin typeface="GHEA Grapalat" pitchFamily="50" charset="0"/>
                </a:rPr>
                <a:t>17</a:t>
              </a:r>
              <a:r>
                <a:rPr lang="hy-AM" b="1" smtClean="0">
                  <a:latin typeface="GHEA Grapalat" pitchFamily="50" charset="0"/>
                </a:rPr>
                <a:t> </a:t>
              </a:r>
              <a:r>
                <a:rPr lang="hy-AM" b="1" dirty="0">
                  <a:latin typeface="GHEA Grapalat" pitchFamily="50" charset="0"/>
                </a:rPr>
                <a:t>ծրագիր</a:t>
              </a:r>
              <a:r>
                <a:rPr lang="en-US" b="1">
                  <a:latin typeface="GHEA Grapalat" pitchFamily="50" charset="0"/>
                </a:rPr>
                <a:t>, </a:t>
              </a:r>
              <a:r>
                <a:rPr lang="en-US" b="1" smtClean="0">
                  <a:latin typeface="GHEA Grapalat" pitchFamily="50" charset="0"/>
                </a:rPr>
                <a:t>548,283.8 </a:t>
              </a:r>
              <a:r>
                <a:rPr lang="hy-AM" b="1" dirty="0">
                  <a:latin typeface="GHEA Grapalat" pitchFamily="50" charset="0"/>
                </a:rPr>
                <a:t>մլ</a:t>
              </a:r>
              <a:r>
                <a:rPr lang="en-US" b="1" dirty="0">
                  <a:latin typeface="GHEA Grapalat" pitchFamily="50" charset="0"/>
                </a:rPr>
                <a:t>ն</a:t>
              </a:r>
              <a:r>
                <a:rPr lang="hy-AM" b="1" dirty="0">
                  <a:latin typeface="GHEA Grapalat" pitchFamily="50" charset="0"/>
                </a:rPr>
                <a:t> դրամ,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կատարողականը</a:t>
              </a:r>
              <a:r>
                <a:rPr lang="en-US" b="1" dirty="0">
                  <a:latin typeface="GHEA Grapalat" pitchFamily="50" charset="0"/>
                </a:rPr>
                <a:t>՝</a:t>
              </a:r>
              <a:r>
                <a:rPr lang="hy-AM" b="1" dirty="0">
                  <a:latin typeface="GHEA Grapalat" pitchFamily="50" charset="0"/>
                </a:rPr>
                <a:t> </a:t>
              </a:r>
              <a:r>
                <a:rPr lang="en-US" b="1" dirty="0">
                  <a:latin typeface="GHEA Grapalat" pitchFamily="50" charset="0"/>
                </a:rPr>
                <a:t>9</a:t>
              </a:r>
              <a:r>
                <a:rPr lang="hy-AM" b="1">
                  <a:latin typeface="GHEA Grapalat" pitchFamily="50" charset="0"/>
                </a:rPr>
                <a:t>7</a:t>
              </a:r>
              <a:r>
                <a:rPr lang="en-US" b="1" smtClean="0">
                  <a:latin typeface="GHEA Grapalat" pitchFamily="50" charset="0"/>
                </a:rPr>
                <a:t>.7</a:t>
              </a:r>
              <a:r>
                <a:rPr lang="hy-AM" b="1" smtClean="0">
                  <a:latin typeface="GHEA Grapalat" pitchFamily="50" charset="0"/>
                </a:rPr>
                <a:t>%</a:t>
              </a:r>
              <a:r>
                <a:rPr lang="en-US" b="1" dirty="0">
                  <a:latin typeface="GHEA Grapalat" pitchFamily="50" charset="0"/>
                </a:rPr>
                <a:t>)</a:t>
              </a:r>
            </a:p>
          </p:txBody>
        </p:sp>
      </p:grp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55005915"/>
              </p:ext>
            </p:extLst>
          </p:nvPr>
        </p:nvGraphicFramePr>
        <p:xfrm>
          <a:off x="381000" y="1295400"/>
          <a:ext cx="7825552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498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2484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Կենսաթոշակային ապահովություն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3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58.4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99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.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հիմնական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ուղղություն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ներն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Աշխատանքային կենսաթոշակներ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2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37.8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100%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կ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ենսաթոշակառուների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միջին տարեկան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44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0՛945</a:t>
            </a:r>
            <a:endParaRPr lang="en-US" sz="160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 աշխատանքային կենսաթոշակի միջին չափը՝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44՛943 դրամ</a:t>
            </a:r>
            <a:endParaRPr lang="en-US" sz="1600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Կուտակային հատկացումներ մասնակցի կենսաթոշակային հաշվին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84.6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99.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8%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մ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ասնակիցների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3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79՛612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Սպայական անձնակազմի և նրանց ընտանիքների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անդամների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կենսաթոշակներ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31.0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99.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6%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կ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ենսաթոշակառուների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3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1՛679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Շարքային զինծառայողների և նրանց ընտանիքների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անդամների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զինվորական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կենսաթոշակներ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5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89.7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մլն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99.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6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կ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ենսաթոշակառուների 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1՛612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0960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Սոցիալական ապահովություն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53.9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88.1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, որից՝</a:t>
            </a:r>
            <a:endParaRPr lang="en-US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Ռազմական դրությա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մբ պայմանավորված ծախսեր՝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15.4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մլրդ դրամ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69.1%</a:t>
            </a:r>
            <a:endParaRPr lang="hy-AM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Ծրագրի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շրջանակներում միջոցների օգտագործման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հիմնական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ուղղություն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ներն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Ծերության, հաշմանդամության, կերակրողին կորցնելու դեպքում նպաստներ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2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3.6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99.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նպաստառուների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6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9՛397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Հայաստանի Հանրապետության պաշտպանության ժամանակ զինծառա-յողների կյանքին կամ առողջությանը պատճառված վնասների հատուցում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8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.8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100%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Կենսաթոշակառուի, ծերության, հաշմանդամության, կերակրողին կորցնելու դեպքում նպաստառուի մահվան դեպքում տրվող թաղման նպաստ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5.8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մլրդ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8.8%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թաղման նպաստ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ստացողների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28՛318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24840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Անապահով սոցիալական խմբերին աջակցություն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Ծախսը՝ 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3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1.6 մլրդ դրամ, կատարողականը՝ 99.5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ուղղությունն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է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հանդիսացել՝</a:t>
            </a:r>
            <a:endParaRPr lang="hy-AM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Ընտանիքի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կենսամակարդակի բարձրացմանն ուղղված նպաստներ՝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30.5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99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.7%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ընտանիքի կենսամակարդակի բարձրացմանն ուղղված նպաստներ ստացող ընտանիքների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85՛992</a:t>
            </a:r>
            <a:endParaRPr lang="en-US" sz="160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 ն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պաստի միջին չափը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31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350 դրամ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0" indent="0">
              <a:buClr>
                <a:schemeClr val="accent6">
                  <a:lumMod val="50000"/>
                </a:schemeClr>
              </a:buClr>
              <a:buNone/>
              <a:tabLst>
                <a:tab pos="514350" algn="l"/>
                <a:tab pos="574675" algn="l"/>
              </a:tabLst>
            </a:pPr>
            <a:endParaRPr lang="en-US" sz="1600" b="1" i="1" smtClean="0">
              <a:solidFill>
                <a:schemeClr val="accent6">
                  <a:lumMod val="50000"/>
                </a:schemeClr>
              </a:solidFill>
              <a:latin typeface="GHEA Grapalat" pitchFamily="50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Ժողովրդագրական </a:t>
            </a: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վիճակի բարելավում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20.2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98.0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Երեխայի ծննդյան միանվագ նպաստ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16.1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7.7%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շահառու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նորածինների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37՛522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Մինչև 2 տարեկան երեխայի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խնամքի արձակուրդում գտնվող վարձու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աշ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խատողին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նպաստի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տրամադրում՝ 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3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.7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99.6%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մինչև 2 տարեկան երեխայի խնամքի նպաստ ստացող 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քաղաքացիների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12՛388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3246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Սոցիալական </a:t>
            </a: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աջակցություն անաշխատունակության դեպքում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16.6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 100.0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հանդիսացել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՝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Մայրության նպաստ՝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11.7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մլ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100.0%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մ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այրության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նպաստ ստացող աշխատող անձանց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13՛046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մ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այրության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նպաստ ստացող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չ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աշխատող անձանց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24՛409</a:t>
            </a:r>
            <a:endParaRPr lang="en-US" sz="160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Ժամանակավոր անաշխատունակության դեպքում նպաստ՝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4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.8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մլ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100.0%</a:t>
            </a:r>
          </a:p>
          <a:p>
            <a:pPr marL="227013" indent="0">
              <a:buSzPct val="100000"/>
              <a:buNone/>
              <a:tabLst>
                <a:tab pos="514350" algn="l"/>
                <a:tab pos="574675" algn="l"/>
              </a:tabLst>
            </a:pP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Սոցիալական փաթեթների ապահովում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Ծախսը՝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9.4 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մլրդ դրամ, կատարողականը՝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88.6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Պետական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հիմնարկների և կազմակերպությունների աշխատողների սոցիալական փաթեթով ապահովում՝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9.4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88.6%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պետական հիմնարկների և կազմակերպությունների աշխատակիցների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քանակ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131՛078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6046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3246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Բնակարանային </a:t>
            </a: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ապահովում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4.0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96.7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հիմնական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ուղղությունն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է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Երկրաշարժի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հետևանքով անօթևան մնացած ընտանիքների բնակարա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նային ապահովում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3.4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9.7%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բնակարանով ապահովված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շահառուների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229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None/>
              <a:tabLst>
                <a:tab pos="514350" algn="l"/>
                <a:tab pos="574675" algn="l"/>
              </a:tabLst>
            </a:pPr>
            <a:endParaRPr lang="en-US" sz="1600" b="1" smtClean="0">
              <a:solidFill>
                <a:schemeClr val="tx2"/>
              </a:solidFill>
              <a:latin typeface="GHEA Grapalat" pitchFamily="50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Ընտանիքներին, կանանց և երեխաներին աջակցություն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Ծախսը՝ 3.2 մլրդ դրամ, կատարողականը՝ 87.8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Երեխաների շուրջօրյա խնամքի ծառայություններ՝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2.0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մլ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րողականը՝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92.4%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բնակչության սոցիալական պաշտպանության ընդհանուր տիպի և հատուկ / մասնագիտացված հաստատությունների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5,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դրանցում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խնամվող երեխաների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577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Երեխաների գիշերօթիկ խնամքի ծառայություններ՝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123.0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մլն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տարողականը՝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94.6%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երեխաների խնամքի գիշերօթիկ հաստատությունների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1,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դրանում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խնամք ստացող երեխաների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26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None/>
              <a:tabLst>
                <a:tab pos="514350" algn="l"/>
                <a:tab pos="574675" algn="l"/>
              </a:tabLst>
            </a:pP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rmAutofit/>
          </a:bodyPr>
          <a:lstStyle/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Երեխաների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և ընտանիքների աջակցության տրամադրման ծառայություն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ներ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491.2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90.0%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աջակցության կենտրոնների թիվը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6,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դրանցում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ցերեկային խնամք ստացող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երեխաների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600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կենտրոնից դուրս ծառայություններ ստացող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երեխաների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30</a:t>
            </a:r>
          </a:p>
          <a:p>
            <a:pPr marL="461963" indent="0">
              <a:buSzPct val="110000"/>
              <a:buNone/>
              <a:tabLst>
                <a:tab pos="514350" algn="l"/>
                <a:tab pos="574675" algn="l"/>
              </a:tabLst>
            </a:pP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Ավանդներ</a:t>
            </a:r>
            <a:r>
              <a:rPr lang="en-US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 և այլ</a:t>
            </a: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 փոխհատուցում</a:t>
            </a:r>
            <a:r>
              <a:rPr lang="en-US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ներ</a:t>
            </a:r>
            <a:endParaRPr lang="hy-AM" sz="1600" b="1" i="1">
              <a:solidFill>
                <a:schemeClr val="accent6">
                  <a:lumMod val="50000"/>
                </a:schemeClr>
              </a:solidFill>
              <a:latin typeface="GHEA Grapalat" pitchFamily="50" charset="0"/>
            </a:endParaRP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Ծախսը՝ 1.21 մլրդ դրամ, կատարողականը՝ 100.0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«ՎՏԲ- Հայաստան» ՓԲԸ-ում ավանդատու հանդիսացող քաղաքացիների, որպես նախկին ԽՍՀՄ Խնայբանկի ՀԽՍՀ հանրապետական բանկում մինչև 1993 թվականի հունիսի 10-ը ներդրված դրամական ավանդների դիմաց փոխհատուցում՝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1.2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մլ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100.0%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փոխհատուցվող ավանդատուների քանակ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5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823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077200" cy="1752600"/>
          </a:xfrm>
        </p:spPr>
        <p:txBody>
          <a:bodyPr>
            <a:normAutofit/>
          </a:bodyPr>
          <a:lstStyle/>
          <a:p>
            <a:pPr algn="just"/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2020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թվականին Հայաստանի Հանրապետությունում արձանագրվել է ՀՆԱ-ի 7.6%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անկում՝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կանխատեսված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4.9% աճի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փոխարեն,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որ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ը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հիմնականում պայմանավորված էր ծառայությունների ճյուղի խորը և տնտեսության մյուս ճյուղերում արձանագրված տարբեր աստիճանների անկումներով, որն ուղեկցվեց ներքին պահանջարկի և արտահանման նվազմամբ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:</a:t>
            </a:r>
            <a:endParaRPr lang="en-US" sz="1800">
              <a:solidFill>
                <a:schemeClr val="tx2"/>
              </a:solidFill>
              <a:latin typeface="GHEA Grapalat" pitchFamily="50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352354584"/>
              </p:ext>
            </p:extLst>
          </p:nvPr>
        </p:nvGraphicFramePr>
        <p:xfrm>
          <a:off x="457200" y="2895600"/>
          <a:ext cx="7696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5029643"/>
              </p:ext>
            </p:extLst>
          </p:nvPr>
        </p:nvGraphicFramePr>
        <p:xfrm>
          <a:off x="533400" y="2209800"/>
          <a:ext cx="7848600" cy="68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7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722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Հաշմանդամություն ունեցող անձանց աջակցություն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Ծախսը՝ 1.1 մլրդ դրամ, կատարողականը՝ 97.4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smtClean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 smtClean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Պետական հավաստագրերով աջակցող միջոցների տրամադրում՝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951.9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մլն դրամ,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99.9%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պետական հավաստագրով տրամադրված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աջակցող միջոց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ների թիվը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12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518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Մտավոր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հաշմանդամություն ունեցող անձանց ցերեկային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սոցիալ-վերա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կանգնողական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ծառայություններ՝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78.6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մլն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89.8%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շահառուն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երի թիվ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139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Աուտիզմ ունեցող անձանց սոցիալ-հոգեբանական աջակցություն ցերեկային կենտրոնում՝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64.8 մլն դրամ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87.1%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շահառուների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167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3246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Ճգնաժամերի հակազդման և արտակարգ իրավիճակների հետևանքների նվազեցման և վերացման նպատակով</a:t>
            </a:r>
            <a:r>
              <a:rPr lang="en-US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՝</a:t>
            </a: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 առանձին սոցիալական խմբերին տրվող սոցիալական </a:t>
            </a: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աջակցություն</a:t>
            </a:r>
            <a:endParaRPr lang="en-US" sz="1600" b="1" i="1" smtClean="0">
              <a:solidFill>
                <a:schemeClr val="accent6">
                  <a:lumMod val="50000"/>
                </a:schemeClr>
              </a:solidFill>
              <a:latin typeface="GHEA Grapalat" pitchFamily="50" charset="0"/>
            </a:endParaRP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Ծախսը՝ 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25.9 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մլրդ դրամ, կատարողականը՝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94.2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Աջակցություն կորոնավիրուսի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(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COVID-19)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տարածման հետևանքով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մա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ս-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նավոր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հատվածի տուժած ոլորտների վարձու աշխատողներին և անհատ ձեռնարկատերերին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(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Կորոնավիրուսի տնտեսական հետևանքների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չեզո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քացման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8-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րդ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միջոցառում)՝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9.0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մլ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97.0%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աջակցություն ստացած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ների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թիվը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134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679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Աջակցություն կորոնավիրուսի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(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COVID-19)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տարածման հետևանքով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առա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ջացած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դժվարությունների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արդյու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քում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սոցիալական խնդիրների առջև կանգնած մինչև 18 տարեկան երեխաներ ունեցող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ընտանիքներին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(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Կորո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նավիրուսի տնտեսական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հետևանքների չեզոքացման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9-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րդ միջոցառում)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4.7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89.8%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 աջակցություն ստացած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ների թիվը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195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419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Աջակցություն կորոնավիրուսի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(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COVID-19)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տարածման հետևանքով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մաս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նավոր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հատվածի տուժած ոլորտների վարձու աշխատողներին,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քաղաքա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ցիաիրավական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պայմանագրով աշխատողներին և անհատ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ձեռնարկատե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րերին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(Կորոնավիրուսի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տնտեսական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հետևանքների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չեզոքացման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20-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րդ միջոցառում)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3.1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98.8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 աջակցություն ստացած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ների թիվը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44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895</a:t>
            </a:r>
            <a:endParaRPr lang="en-US" sz="160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324600"/>
          </a:xfrm>
        </p:spPr>
        <p:txBody>
          <a:bodyPr>
            <a:normAutofit/>
          </a:bodyPr>
          <a:lstStyle/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Կորոնավիրուսի (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COVID-19)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տարածման հետևանքով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աշխ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ատա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շուկ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այում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գոյացած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դժվ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արությունների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արդյունքում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սոց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իալական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խնդիրների առջև կանգնած մի խումբ անձանց սպառած բնական գազի,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էլ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եկտրա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էներգիայի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և խմելու ջրի դիմաց վճարի 30-50%-ի չափով աջակցություն (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Կորոն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ավիրու-սի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տնտ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եսական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հետ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ևանքների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չեզոքացման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16-րդ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միջ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ոցառում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)՝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2.1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մլ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100.0%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աջակցություն ստացած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ների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թիվը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714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524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Կորոնավիրուսի (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COVID-19)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տարածման հետևանքով գոյացած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դժվարու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թյունների արդյու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քում սոց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իալական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խնդիրների առջև կանգնած մի խումբ անձանց սպառած բնական գազի և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էլ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եկտրա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էներգիայի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դիմաց վճարի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30%-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ի չափով աջակցություն (Կորոնովիրուսի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տնտ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եսական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հետևանքների չեզոքացման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12-րդ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միջոցառում)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1.8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մլ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100.0%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աջակցություն ստացած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ների թիվը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486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434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Աջակցություն կորոնավիրուսի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(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COVID-19)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տարածման հետևանքով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առա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ջացած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դժվարությունների արդյուքում սոցիալական խնդիրների առջև կանգնած սոցիալապես անապահով ընտանիքներին (Կորոնավիրուսի  տնտեսական հետևանքների չեզոքացման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13-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րդ միջոցառում)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1.2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98.9%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 աջակցություն ստացած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ների թիվը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86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718</a:t>
            </a:r>
            <a:endParaRPr lang="en-US" sz="160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4486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533400" y="152400"/>
            <a:ext cx="7696199" cy="1295400"/>
            <a:chOff x="-76200" y="-98255"/>
            <a:chExt cx="7696199" cy="129540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-98255"/>
              <a:ext cx="7543800" cy="1295400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-76200" y="-98255"/>
              <a:ext cx="7696199" cy="1219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>
                  <a:latin typeface="GHEA Grapalat" pitchFamily="50" charset="0"/>
                </a:rPr>
                <a:t>ՀՀ </a:t>
              </a:r>
              <a:r>
                <a:rPr lang="hy-AM" b="1" dirty="0">
                  <a:latin typeface="GHEA Grapalat" pitchFamily="50" charset="0"/>
                </a:rPr>
                <a:t>ֆինանսների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նախարարության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err="1">
                  <a:latin typeface="GHEA Grapalat" pitchFamily="50" charset="0"/>
                </a:rPr>
                <a:t>ծախսերի</a:t>
              </a:r>
              <a:r>
                <a:rPr lang="en-US" b="1">
                  <a:latin typeface="GHEA Grapalat" pitchFamily="50" charset="0"/>
                </a:rPr>
                <a:t> </a:t>
              </a:r>
              <a:r>
                <a:rPr lang="en-US" b="1" smtClean="0">
                  <a:latin typeface="GHEA Grapalat" pitchFamily="50" charset="0"/>
                </a:rPr>
                <a:t>2020թ</a:t>
              </a:r>
              <a:r>
                <a:rPr lang="en-US" b="1" dirty="0">
                  <a:latin typeface="GHEA Grapalat" pitchFamily="50" charset="0"/>
                </a:rPr>
                <a:t>. </a:t>
              </a:r>
              <a:r>
                <a:rPr lang="en-US" b="1" dirty="0" err="1">
                  <a:latin typeface="GHEA Grapalat" pitchFamily="50" charset="0"/>
                </a:rPr>
                <a:t>կատարողականը</a:t>
              </a:r>
              <a:r>
                <a:rPr lang="en-US" b="1" dirty="0">
                  <a:latin typeface="GHEA Grapalat" pitchFamily="50" charset="0"/>
                </a:rPr>
                <a:t> և </a:t>
              </a:r>
              <a:r>
                <a:rPr lang="en-US" b="1" dirty="0" err="1">
                  <a:latin typeface="GHEA Grapalat" pitchFamily="50" charset="0"/>
                </a:rPr>
                <a:t>կառուցվածքն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ըստ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ծրագրերի</a:t>
              </a:r>
              <a:endParaRPr lang="en-US" b="1" dirty="0">
                <a:latin typeface="GHEA Grapalat" pitchFamily="50" charset="0"/>
              </a:endParaRPr>
            </a:p>
            <a:p>
              <a:pPr lvl="0" algn="ctr">
                <a:lnSpc>
                  <a:spcPct val="100000"/>
                </a:lnSpc>
              </a:pPr>
              <a:r>
                <a:rPr lang="en-US" b="1" dirty="0">
                  <a:latin typeface="GHEA Grapalat" pitchFamily="50" charset="0"/>
                </a:rPr>
                <a:t>(4</a:t>
              </a:r>
              <a:r>
                <a:rPr lang="hy-AM" b="1" dirty="0">
                  <a:latin typeface="GHEA Grapalat" pitchFamily="50" charset="0"/>
                </a:rPr>
                <a:t> ծրագիր</a:t>
              </a:r>
              <a:r>
                <a:rPr lang="en-US" b="1">
                  <a:latin typeface="GHEA Grapalat" pitchFamily="50" charset="0"/>
                </a:rPr>
                <a:t>, </a:t>
              </a:r>
              <a:r>
                <a:rPr lang="en-US" b="1" smtClean="0">
                  <a:latin typeface="GHEA Grapalat" pitchFamily="50" charset="0"/>
                </a:rPr>
                <a:t>167,644.6 </a:t>
              </a:r>
              <a:r>
                <a:rPr lang="hy-AM" b="1" dirty="0">
                  <a:latin typeface="GHEA Grapalat" pitchFamily="50" charset="0"/>
                </a:rPr>
                <a:t>մլ</a:t>
              </a:r>
              <a:r>
                <a:rPr lang="en-US" b="1" dirty="0">
                  <a:latin typeface="GHEA Grapalat" pitchFamily="50" charset="0"/>
                </a:rPr>
                <a:t>ն</a:t>
              </a:r>
              <a:r>
                <a:rPr lang="hy-AM" b="1" dirty="0">
                  <a:latin typeface="GHEA Grapalat" pitchFamily="50" charset="0"/>
                </a:rPr>
                <a:t> դրամ,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կատարողականը</a:t>
              </a:r>
              <a:r>
                <a:rPr lang="en-US" b="1">
                  <a:latin typeface="GHEA Grapalat" pitchFamily="50" charset="0"/>
                </a:rPr>
                <a:t>՝</a:t>
              </a:r>
              <a:r>
                <a:rPr lang="hy-AM" b="1">
                  <a:latin typeface="GHEA Grapalat" pitchFamily="50" charset="0"/>
                </a:rPr>
                <a:t> </a:t>
              </a:r>
              <a:r>
                <a:rPr lang="en-US" b="1" smtClean="0">
                  <a:latin typeface="GHEA Grapalat" pitchFamily="50" charset="0"/>
                </a:rPr>
                <a:t>98.8</a:t>
              </a:r>
              <a:r>
                <a:rPr lang="hy-AM" b="1" smtClean="0">
                  <a:latin typeface="GHEA Grapalat" pitchFamily="50" charset="0"/>
                </a:rPr>
                <a:t>%</a:t>
              </a:r>
              <a:r>
                <a:rPr lang="en-US" b="1" dirty="0">
                  <a:latin typeface="GHEA Grapalat" pitchFamily="50" charset="0"/>
                </a:rPr>
                <a:t>)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951811097"/>
              </p:ext>
            </p:extLst>
          </p:nvPr>
        </p:nvGraphicFramePr>
        <p:xfrm>
          <a:off x="4572000" y="1221597"/>
          <a:ext cx="4191000" cy="4807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656E29BF-BA35-4E8E-A29B-1E9DA68E111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4648200" cy="4883658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Պետական պարտքի կառավարում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164.8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8.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8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միջոցների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օգտա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գործման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հիմնական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ուղղությունն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է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հանդի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սացել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Կ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առավարության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պարտքի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սպասարկում՝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164.7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98.8%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պետական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գանձապետական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պարտա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տոմսերի սպասարկում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86.8 մլրդ դրամ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արտաքին աղբյուրներից ստացված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վար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կերի սպասարկում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48.6 մլրդ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endParaRPr lang="en-US" sz="160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արտարժութային պետական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պարտա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տոմսերի սպասարկում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29.2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մլրդ դրամ</a:t>
            </a:r>
            <a:endParaRPr lang="en-US" sz="1600" dirty="0">
              <a:solidFill>
                <a:schemeClr val="tx2"/>
              </a:solidFill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44980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533400" y="152400"/>
            <a:ext cx="7696199" cy="990600"/>
            <a:chOff x="-76200" y="-98255"/>
            <a:chExt cx="7696199" cy="130048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-98255"/>
              <a:ext cx="7543800" cy="1300480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-76200" y="-98255"/>
              <a:ext cx="7696199" cy="121920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algn="ctr" defTabSz="844550"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>
                  <a:latin typeface="GHEA Grapalat" pitchFamily="50" charset="0"/>
                </a:rPr>
                <a:t>ՀՀ </a:t>
              </a:r>
              <a:r>
                <a:rPr lang="en-US" b="1" dirty="0" err="1">
                  <a:latin typeface="GHEA Grapalat" pitchFamily="50" charset="0"/>
                </a:rPr>
                <a:t>ոստիկանության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err="1">
                  <a:latin typeface="GHEA Grapalat" pitchFamily="50" charset="0"/>
                </a:rPr>
                <a:t>ծախսերի</a:t>
              </a:r>
              <a:r>
                <a:rPr lang="en-US" b="1">
                  <a:latin typeface="GHEA Grapalat" pitchFamily="50" charset="0"/>
                </a:rPr>
                <a:t> </a:t>
              </a:r>
              <a:r>
                <a:rPr lang="en-US" b="1" smtClean="0">
                  <a:latin typeface="GHEA Grapalat" pitchFamily="50" charset="0"/>
                </a:rPr>
                <a:t>2020թ</a:t>
              </a:r>
              <a:r>
                <a:rPr lang="en-US" b="1" dirty="0">
                  <a:latin typeface="GHEA Grapalat" pitchFamily="50" charset="0"/>
                </a:rPr>
                <a:t>. </a:t>
              </a:r>
              <a:r>
                <a:rPr lang="en-US" b="1" dirty="0" err="1">
                  <a:latin typeface="GHEA Grapalat" pitchFamily="50" charset="0"/>
                </a:rPr>
                <a:t>կատարողականը</a:t>
              </a:r>
              <a:r>
                <a:rPr lang="en-US" b="1" dirty="0">
                  <a:latin typeface="GHEA Grapalat" pitchFamily="50" charset="0"/>
                </a:rPr>
                <a:t> և </a:t>
              </a:r>
              <a:r>
                <a:rPr lang="en-US" b="1" dirty="0" err="1">
                  <a:latin typeface="GHEA Grapalat" pitchFamily="50" charset="0"/>
                </a:rPr>
                <a:t>կառուցվածքն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ըստ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ծրագրերի</a:t>
              </a:r>
              <a:endParaRPr lang="en-US" b="1" dirty="0">
                <a:latin typeface="GHEA Grapalat" pitchFamily="50" charset="0"/>
              </a:endParaRPr>
            </a:p>
            <a:p>
              <a:pPr lvl="0" algn="ctr">
                <a:lnSpc>
                  <a:spcPct val="100000"/>
                </a:lnSpc>
              </a:pPr>
              <a:r>
                <a:rPr lang="en-US" b="1" smtClean="0">
                  <a:latin typeface="GHEA Grapalat" pitchFamily="50" charset="0"/>
                </a:rPr>
                <a:t>(</a:t>
              </a:r>
              <a:r>
                <a:rPr lang="en-US" b="1">
                  <a:latin typeface="GHEA Grapalat" pitchFamily="50" charset="0"/>
                </a:rPr>
                <a:t>6</a:t>
              </a:r>
              <a:r>
                <a:rPr lang="hy-AM" b="1" smtClean="0">
                  <a:latin typeface="GHEA Grapalat" pitchFamily="50" charset="0"/>
                </a:rPr>
                <a:t> </a:t>
              </a:r>
              <a:r>
                <a:rPr lang="hy-AM" b="1" dirty="0">
                  <a:latin typeface="GHEA Grapalat" pitchFamily="50" charset="0"/>
                </a:rPr>
                <a:t>ծրագիր</a:t>
              </a:r>
              <a:r>
                <a:rPr lang="en-US" b="1">
                  <a:latin typeface="GHEA Grapalat" pitchFamily="50" charset="0"/>
                </a:rPr>
                <a:t>, </a:t>
              </a:r>
              <a:r>
                <a:rPr lang="en-US" b="1" smtClean="0">
                  <a:latin typeface="GHEA Grapalat" pitchFamily="50" charset="0"/>
                </a:rPr>
                <a:t>63,830.7 </a:t>
              </a:r>
              <a:r>
                <a:rPr lang="hy-AM" b="1" dirty="0">
                  <a:latin typeface="GHEA Grapalat" pitchFamily="50" charset="0"/>
                </a:rPr>
                <a:t>մլ</a:t>
              </a:r>
              <a:r>
                <a:rPr lang="en-US" b="1" dirty="0">
                  <a:latin typeface="GHEA Grapalat" pitchFamily="50" charset="0"/>
                </a:rPr>
                <a:t>ն</a:t>
              </a:r>
              <a:r>
                <a:rPr lang="hy-AM" b="1" dirty="0">
                  <a:latin typeface="GHEA Grapalat" pitchFamily="50" charset="0"/>
                </a:rPr>
                <a:t> դրամ,</a:t>
              </a:r>
              <a:r>
                <a:rPr lang="en-US" b="1" dirty="0">
                  <a:latin typeface="GHEA Grapalat" pitchFamily="50" charset="0"/>
                </a:rPr>
                <a:t> </a:t>
              </a:r>
              <a:r>
                <a:rPr lang="en-US" b="1" dirty="0" err="1">
                  <a:latin typeface="GHEA Grapalat" pitchFamily="50" charset="0"/>
                </a:rPr>
                <a:t>կատարողականը</a:t>
              </a:r>
              <a:r>
                <a:rPr lang="en-US" b="1">
                  <a:latin typeface="GHEA Grapalat" pitchFamily="50" charset="0"/>
                </a:rPr>
                <a:t>՝</a:t>
              </a:r>
              <a:r>
                <a:rPr lang="hy-AM" b="1">
                  <a:latin typeface="GHEA Grapalat" pitchFamily="50" charset="0"/>
                </a:rPr>
                <a:t> </a:t>
              </a:r>
              <a:r>
                <a:rPr lang="en-US" b="1" smtClean="0">
                  <a:latin typeface="GHEA Grapalat" pitchFamily="50" charset="0"/>
                </a:rPr>
                <a:t>98.2</a:t>
              </a:r>
              <a:r>
                <a:rPr lang="hy-AM" b="1" smtClean="0">
                  <a:latin typeface="GHEA Grapalat" pitchFamily="50" charset="0"/>
                </a:rPr>
                <a:t>%</a:t>
              </a:r>
              <a:r>
                <a:rPr lang="en-US" b="1" dirty="0">
                  <a:latin typeface="GHEA Grapalat" pitchFamily="50" charset="0"/>
                </a:rPr>
                <a:t>)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615302311"/>
              </p:ext>
            </p:extLst>
          </p:nvPr>
        </p:nvGraphicFramePr>
        <p:xfrm>
          <a:off x="533400" y="1219200"/>
          <a:ext cx="7696199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54498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4008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Հասարակական անվտանգության ապահովում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35.7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.3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ուղղություն-ներն են 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Հասարակական կարգի պահպանություն, անվտանգության ապահովում և հանցագործությունների դեմ պայքար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2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5.9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9.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7%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հ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ամայնքային ոստիկանության ու անչափահասների գործերով և ընտա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նիքում բռնության կանխարգելման ստորաբաժանումներում հսկողության տակ գտնվող անձանց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6՛502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պ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արեկապահակետային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ծառայություն իրականացնող  պարեկային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կար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գախմբերի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կողմից վերահսկվող երթուղիների միջին օրական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երկարու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թյուն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345՛116 կմ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դ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իմումների և հաղորդումների հիման վրա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նախապատրաստված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նյութե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րի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2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26՛797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բ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ացահայտված առանձնապես ծանր հանցագործությունների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2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58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բ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ացահայտված ծանր հանցագործությունների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2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՛111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բ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ացահայտված միջին ծանրության հանցագործությունների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4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3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7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բ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ացահայտված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ոչ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latin typeface="GHEA Grapalat" pitchFamily="50" charset="0"/>
              </a:rPr>
              <a:t>մեծ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ծանրության հանցագործությունների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11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՛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0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40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հ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այտնաբերված կոռուպցիոն բնույթի հանցագործությունների թիվ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՛114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GHEA Grapalat" pitchFamily="50" charset="0"/>
              </a:rPr>
              <a:t>հ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այտնաբերված մարդու թրաֆիկինգի կամ շահագործման դեպքերի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6</a:t>
            </a:r>
            <a:endParaRPr lang="en-US" sz="1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72200"/>
          </a:xfrm>
        </p:spPr>
        <p:txBody>
          <a:bodyPr>
            <a:normAutofit/>
          </a:bodyPr>
          <a:lstStyle/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հ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այտնաբերված թմրամիջոցների, հոգեմետ (հոգեներգործուն) նյութերի և դրանց պրեկուսորների ապօրինի շրջանառության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8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72</a:t>
            </a: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Պետական պահպանության ծառայություններ մատուցող ՀՀ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ոստիկանու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թյան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ստորաբաժանումների կարիքի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բավարարում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`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5.7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կատա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97.5%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Պետական պահպանության ծառայությունների կողմից պահպանվող օբյեկտների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3420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Պետական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պահպանության ծառայությունների կազմակերպում և իրակա-նացում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4.2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99.3%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Պետական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պահպանության ծառայությունների կողմից պահպանվող օբյեկտների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92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None/>
              <a:tabLst>
                <a:tab pos="514350" algn="l"/>
                <a:tab pos="574675" algn="l"/>
              </a:tabLst>
            </a:pP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en-US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Ճ</a:t>
            </a: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անապարհային </a:t>
            </a:r>
            <a:r>
              <a:rPr lang="hy-AM" sz="1600" b="1" i="1" dirty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երթևեկության </a:t>
            </a: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անվտանգության </a:t>
            </a: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ապահով</a:t>
            </a:r>
            <a:r>
              <a:rPr lang="en-US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ու</a:t>
            </a: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մ</a:t>
            </a:r>
            <a:endParaRPr lang="hy-AM" sz="1600" b="1" i="1" dirty="0">
              <a:solidFill>
                <a:schemeClr val="accent6">
                  <a:lumMod val="50000"/>
                </a:schemeClr>
              </a:solidFill>
              <a:latin typeface="GHEA Grapalat" pitchFamily="50" charset="0"/>
            </a:endParaRP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Ծախսը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3.6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մլրդ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600" b="1" i="1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600" b="1" i="1" dirty="0" err="1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97.0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հիմնական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ուղղություն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ն է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հանդիսացել՝</a:t>
            </a:r>
            <a:endParaRPr lang="hy-AM" sz="1600" b="1" i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Ճանապարհային երթևեկության անվտանգության ապահովում և  ճանա-պարհատրանսպորտային պատահարների կանխարգելում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2.8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7.5%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248400"/>
          </a:xfrm>
        </p:spPr>
        <p:txBody>
          <a:bodyPr>
            <a:normAutofit/>
          </a:bodyPr>
          <a:lstStyle/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ՃՈ կողմից ճանապարհային երթևեկության անվտանգության օրենսդրու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թյան պահանջների խախտման համար նշանակված տուգանքների և ճա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նապարհային երթևեկության կանոնների, ավտոտրանսպորտային միջոց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ների տեխնիկական նորմերի պահանջների խախտման համար նշանակ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ված տուգանքների քանակ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՛717՛869</a:t>
            </a: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տ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րամադրված վարորդական վկայականների քանակ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69՛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3</a:t>
            </a:r>
            <a:endParaRPr lang="hy-AM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տ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րամադրված հաշվառման վկայագրերի քանակ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123՛100</a:t>
            </a:r>
            <a:endParaRPr lang="hy-AM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նդունված տեսական և գործնական քննությունների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99՛812</a:t>
            </a:r>
            <a:endParaRPr lang="hy-AM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գ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յուղատնտեսական ինքնագնաց մեքենաների գրանցելու,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վերագրանցե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լու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, հաշվառումից հանելու, ինչպես նաև դրանց գրանցման տվյալների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փոփոխության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հետ կապված գործողություններ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6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</a:t>
            </a:r>
            <a:endParaRPr lang="hy-AM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տ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րակտորիստ-մեքենավարի վարման իրավունքի վկայականների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</a:t>
            </a:r>
            <a:endParaRPr lang="hy-AM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վ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արման իրավունքի վկայականի կրկնօրինակի տրամադրում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5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՛489</a:t>
            </a:r>
            <a:endParaRPr lang="hy-AM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գ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յուղատնտեսական ինքնագնաց մեքենաների վարման իրավունքի վկա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յական տալու համար քննությունների քանակը (պետական մենաշնորհային բնույթի ծառայություն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)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45</a:t>
            </a:r>
            <a:endParaRPr lang="hy-AM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0" indent="0">
              <a:buClr>
                <a:schemeClr val="accent6">
                  <a:lumMod val="50000"/>
                </a:schemeClr>
              </a:buClr>
              <a:buNone/>
              <a:tabLst>
                <a:tab pos="514350" algn="l"/>
                <a:tab pos="574675" algn="l"/>
              </a:tabLst>
            </a:pPr>
            <a:endParaRPr lang="en-US" sz="1600" b="1" i="1" smtClean="0">
              <a:solidFill>
                <a:schemeClr val="accent6">
                  <a:lumMod val="50000"/>
                </a:schemeClr>
              </a:solidFill>
              <a:latin typeface="GHEA Grapalat" pitchFamily="50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 smtClean="0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Ոստիկանության </a:t>
            </a: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ոլորտի քաղաքականության մշակում, կառավարում, կենտրոնացված միջոցառումներ, մոնիտորինգ և վերահսկողություն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Ծախսը՝ 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9.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8 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մլրդ դրամ, կատարողականը՝ 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i="1" smtClean="0">
                <a:solidFill>
                  <a:schemeClr val="tx2"/>
                </a:solidFill>
                <a:latin typeface="GHEA Grapalat" pitchFamily="50" charset="0"/>
              </a:rPr>
              <a:t>6.1</a:t>
            </a:r>
            <a:r>
              <a:rPr lang="hy-AM" sz="1600" b="1" i="1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 smtClean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2484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Անձնագրերի և վիզաների տրամադրում, բնակչության պետական ռեգիստրի միասնական համակարգի վարում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Ծախսը՝ 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2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.1 մլրդ դրամ, կատարողականը՝ 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96</a:t>
            </a: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.9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հիմնական ուղղությունն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 է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հանդիսացել՝</a:t>
            </a:r>
            <a:endParaRPr lang="hy-AM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Անձի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անհատական տվյալների, քաղաքացիության և հաշվառման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վերա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բերյալ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տեղեկությունների ստացման, տրամադրման և փոխանակման ծառայությունների մատուցում, ճամփորդական փաստաթղթերում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կենսա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չափական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տեխնոլոգիաների ներդրում՝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2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.1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 dirty="0" err="1">
                <a:solidFill>
                  <a:schemeClr val="tx2"/>
                </a:solidFill>
                <a:latin typeface="GHEA Grapalat" pitchFamily="50" charset="0"/>
              </a:rPr>
              <a:t>րդ</a:t>
            </a:r>
            <a:r>
              <a:rPr lang="hy-AM" sz="1600" b="1" dirty="0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dirty="0">
                <a:solidFill>
                  <a:schemeClr val="tx2"/>
                </a:solidFill>
                <a:latin typeface="GHEA Grapalat" pitchFamily="50" charset="0"/>
              </a:rPr>
              <a:t>կատարողականը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9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8.4%</a:t>
            </a: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None/>
              <a:tabLst>
                <a:tab pos="514350" algn="l"/>
                <a:tab pos="574675" algn="l"/>
              </a:tabLst>
            </a:pPr>
            <a:endParaRPr lang="en-US" sz="1600" b="1" smtClean="0">
              <a:solidFill>
                <a:schemeClr val="tx2"/>
              </a:solidFill>
              <a:latin typeface="GHEA Grapalat" pitchFamily="50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tabLst>
                <a:tab pos="514350" algn="l"/>
                <a:tab pos="574675" algn="l"/>
              </a:tabLst>
            </a:pPr>
            <a:r>
              <a:rPr lang="hy-AM" sz="1600" b="1" i="1">
                <a:solidFill>
                  <a:schemeClr val="accent6">
                    <a:lumMod val="50000"/>
                  </a:schemeClr>
                </a:solidFill>
                <a:latin typeface="GHEA Grapalat" pitchFamily="50" charset="0"/>
              </a:rPr>
              <a:t>Ոստիկանության կրթական ծառայություններ</a:t>
            </a:r>
          </a:p>
          <a:p>
            <a:pPr marL="273050" indent="14288">
              <a:buNone/>
              <a:tabLst>
                <a:tab pos="514350" algn="l"/>
                <a:tab pos="574675" algn="l"/>
              </a:tabLst>
            </a:pPr>
            <a:r>
              <a:rPr lang="en-US" sz="1600" b="1" i="1">
                <a:solidFill>
                  <a:schemeClr val="tx2"/>
                </a:solidFill>
                <a:latin typeface="GHEA Grapalat" pitchFamily="50" charset="0"/>
              </a:rPr>
              <a:t>Ծախսը՝  1.5 մլրդ դրամ, կատարողականը՝ 100.0</a:t>
            </a:r>
            <a:r>
              <a:rPr lang="hy-AM" sz="1600" b="1" i="1">
                <a:solidFill>
                  <a:schemeClr val="tx2"/>
                </a:solidFill>
                <a:latin typeface="GHEA Grapalat" pitchFamily="50" charset="0"/>
              </a:rPr>
              <a:t>%</a:t>
            </a:r>
            <a:endParaRPr lang="en-US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273050" lvl="0" indent="14288">
              <a:buNone/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Ծրագրի շրջանակներում միջոցների օգտագործման ուղղություններն են հանդիսացել՝</a:t>
            </a:r>
            <a:endParaRPr lang="hy-AM" sz="1600" b="1" i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Բարձրագույն մասնագիտական կրթության ծառայություն՝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849.7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մլ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100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.0%</a:t>
            </a:r>
            <a:endParaRPr lang="hy-AM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բ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ակալավրիատի կրթական ծրագրով առկա ուսուցում ստացող ՀՀ ոստի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կանության ծառայողների 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140</a:t>
            </a:r>
          </a:p>
          <a:p>
            <a:pPr marL="461963" lvl="8" indent="0">
              <a:spcBef>
                <a:spcPts val="600"/>
              </a:spcBef>
              <a:buClr>
                <a:schemeClr val="accent1"/>
              </a:buClr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en-US" sz="1600">
                <a:latin typeface="GHEA Grapalat" pitchFamily="50" charset="0"/>
              </a:rPr>
              <a:t>մ</a:t>
            </a:r>
            <a:r>
              <a:rPr lang="hy-AM" sz="1600">
                <a:latin typeface="GHEA Grapalat" pitchFamily="50" charset="0"/>
              </a:rPr>
              <a:t>ագիստրատուրայի կրթական ծրագրով առկա ուսուցում ստացող ՀՀ ոստիկանության ծառայողների թիվ</a:t>
            </a:r>
            <a:r>
              <a:rPr lang="en-US" sz="1600">
                <a:latin typeface="GHEA Grapalat" pitchFamily="50" charset="0"/>
              </a:rPr>
              <a:t>ը՝ </a:t>
            </a:r>
            <a:r>
              <a:rPr lang="en-US" sz="1600" b="1" smtClean="0">
                <a:latin typeface="GHEA Grapalat" pitchFamily="50" charset="0"/>
              </a:rPr>
              <a:t>10</a:t>
            </a:r>
            <a:endParaRPr lang="en-US" sz="1600"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944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96200" cy="6169152"/>
          </a:xfrm>
        </p:spPr>
        <p:txBody>
          <a:bodyPr>
            <a:normAutofit/>
          </a:bodyPr>
          <a:lstStyle/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Միջին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մասնագիտական կրթության ծառայություն՝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387.5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100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.0%</a:t>
            </a:r>
            <a:endParaRPr lang="hy-AM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մ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իջին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մասնագիտական կրթական ծրագրով ուսուցում ստացող ՀՀ ոստիկանության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ծառայողների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72</a:t>
            </a: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-234950">
              <a:buSzPct val="100000"/>
              <a:buFont typeface="Wingdings" pitchFamily="2" charset="2"/>
              <a:buChar char="Ø"/>
              <a:tabLst>
                <a:tab pos="514350" algn="l"/>
                <a:tab pos="574675" algn="l"/>
              </a:tabLst>
            </a:pP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Նախնական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մասնագիտական կրթության ծառայություն՝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257.8</a:t>
            </a:r>
            <a:r>
              <a:rPr lang="hy-AM" sz="1600" b="1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մլ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ն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 դրամ,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կատարողականը՝ </a:t>
            </a:r>
            <a:r>
              <a:rPr lang="hy-AM" sz="1600" b="1">
                <a:solidFill>
                  <a:schemeClr val="tx2"/>
                </a:solidFill>
                <a:latin typeface="GHEA Grapalat" pitchFamily="50" charset="0"/>
              </a:rPr>
              <a:t>100</a:t>
            </a:r>
            <a:r>
              <a:rPr lang="en-US" sz="1600" b="1">
                <a:solidFill>
                  <a:schemeClr val="tx2"/>
                </a:solidFill>
                <a:latin typeface="GHEA Grapalat" pitchFamily="50" charset="0"/>
              </a:rPr>
              <a:t>.0%</a:t>
            </a:r>
            <a:endParaRPr lang="hy-AM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smtClean="0">
                <a:solidFill>
                  <a:schemeClr val="tx2"/>
                </a:solidFill>
                <a:latin typeface="GHEA Grapalat" pitchFamily="50" charset="0"/>
              </a:rPr>
              <a:t>նախնական</a:t>
            </a:r>
            <a:r>
              <a:rPr lang="hy-AM" sz="16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մասնագիտական կրթական ծրագրով ուսուցում ստացող ՀՀ ոստիկանության ծառայողների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թիվ</a:t>
            </a:r>
            <a:r>
              <a:rPr lang="en-US" sz="1600">
                <a:solidFill>
                  <a:schemeClr val="tx2"/>
                </a:solidFill>
                <a:latin typeface="GHEA Grapalat" pitchFamily="50" charset="0"/>
              </a:rPr>
              <a:t>ը՝</a:t>
            </a:r>
            <a:r>
              <a:rPr lang="hy-AM" sz="16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600" b="1" smtClean="0">
                <a:solidFill>
                  <a:schemeClr val="tx2"/>
                </a:solidFill>
                <a:latin typeface="GHEA Grapalat" pitchFamily="50" charset="0"/>
              </a:rPr>
              <a:t>24</a:t>
            </a:r>
          </a:p>
          <a:p>
            <a:pPr marL="461963" indent="0">
              <a:buSzPct val="110000"/>
              <a:buNone/>
              <a:tabLst>
                <a:tab pos="514350" algn="l"/>
                <a:tab pos="574675" algn="l"/>
              </a:tabLst>
            </a:pP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None/>
              <a:tabLst>
                <a:tab pos="514350" algn="l"/>
                <a:tab pos="574675" algn="l"/>
              </a:tabLst>
            </a:pPr>
            <a:endParaRPr lang="en-US" sz="1600" b="1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endParaRPr lang="en-US" sz="160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  <a:p>
            <a:pPr marL="461963" indent="0">
              <a:buSzPct val="110000"/>
              <a:buFontTx/>
              <a:buChar char="-"/>
              <a:tabLst>
                <a:tab pos="514350" algn="l"/>
                <a:tab pos="574675" algn="l"/>
              </a:tabLst>
            </a:pPr>
            <a:endParaRPr lang="hy-AM" sz="1600" b="1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35126581"/>
              </p:ext>
            </p:extLst>
          </p:nvPr>
        </p:nvGraphicFramePr>
        <p:xfrm>
          <a:off x="381000" y="1905000"/>
          <a:ext cx="7543800" cy="53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1295400"/>
          </a:xfrm>
        </p:spPr>
        <p:txBody>
          <a:bodyPr>
            <a:normAutofit/>
          </a:bodyPr>
          <a:lstStyle/>
          <a:p>
            <a:pPr algn="just"/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2020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թվականին հանրապետությունում արձանագրվել 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3.7%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12-ամսյա գնաճ, որը հիմնականում պայմանավորված է եղել առաջարկի գործոններով՝ մեծամասամբ ՀՀ դրամի արժեզրկմամբ և միջազգային գների աճով: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685330306"/>
              </p:ext>
            </p:extLst>
          </p:nvPr>
        </p:nvGraphicFramePr>
        <p:xfrm>
          <a:off x="457200" y="2438400"/>
          <a:ext cx="7467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819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1444" y="990600"/>
            <a:ext cx="7758156" cy="5638800"/>
          </a:xfrm>
        </p:spPr>
        <p:txBody>
          <a:bodyPr>
            <a:noAutofit/>
          </a:bodyPr>
          <a:lstStyle/>
          <a:p>
            <a:pPr algn="just"/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ՀՀ 2020 թվականի պետական բյուջեի մասին օրենքով ծրագրվել էր պակասուրդի 160.7 մլրդ դրամ մեծություն, որը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, ելնելով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կորո-նավիրուսի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համավարակի և ռազմական դրության հետևանքների ազդեցության գնահատականներից,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տարվա ընթացքում ավելացվել է 265.3 մլրդ դրամով: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2020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թվականին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ՀՀ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պետական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բյուջեն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կատարվել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334</a:t>
            </a:r>
            <a:r>
              <a:rPr lang="af-ZA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af-ZA" sz="1800" dirty="0">
                <a:solidFill>
                  <a:schemeClr val="tx2"/>
                </a:solidFill>
                <a:latin typeface="GHEA Grapalat" pitchFamily="50" charset="0"/>
              </a:rPr>
              <a:t>մլրդ դրամ պակասուրդով` կազմելով տարեկան ճշտված </a:t>
            </a:r>
            <a:r>
              <a:rPr lang="af-ZA" sz="1800">
                <a:solidFill>
                  <a:schemeClr val="tx2"/>
                </a:solidFill>
                <a:latin typeface="GHEA Grapalat" pitchFamily="50" charset="0"/>
              </a:rPr>
              <a:t>ծրագրի </a:t>
            </a:r>
            <a:r>
              <a:rPr lang="af-ZA" sz="1800" smtClean="0">
                <a:solidFill>
                  <a:schemeClr val="tx2"/>
                </a:solidFill>
                <a:latin typeface="GHEA Grapalat" pitchFamily="50" charset="0"/>
              </a:rPr>
              <a:t>78.4%-</a:t>
            </a:r>
            <a:r>
              <a:rPr lang="af-ZA" sz="1800" dirty="0">
                <a:solidFill>
                  <a:schemeClr val="tx2"/>
                </a:solidFill>
                <a:latin typeface="GHEA Grapalat" pitchFamily="50" charset="0"/>
              </a:rPr>
              <a:t>ը</a:t>
            </a:r>
            <a:r>
              <a:rPr lang="af-ZA" sz="1800">
                <a:solidFill>
                  <a:schemeClr val="tx2"/>
                </a:solidFill>
                <a:latin typeface="GHEA Grapalat" pitchFamily="50" charset="0"/>
              </a:rPr>
              <a:t>: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Բյուջեի պակասուրդ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ի՝ ծրագրվածից ցածր մակարդակը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հիմնականում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պայմանավորված է ծախսերի համեմատ եկամուտների առավել բարձր կատարողականով</a:t>
            </a:r>
            <a:r>
              <a:rPr lang="af-ZA" sz="1800">
                <a:solidFill>
                  <a:schemeClr val="tx2"/>
                </a:solidFill>
                <a:latin typeface="GHEA Grapalat" pitchFamily="50" charset="0"/>
              </a:rPr>
              <a:t>: </a:t>
            </a:r>
            <a:r>
              <a:rPr lang="af-ZA" sz="1800" smtClean="0">
                <a:solidFill>
                  <a:schemeClr val="tx2"/>
                </a:solidFill>
                <a:latin typeface="GHEA Grapalat" pitchFamily="50" charset="0"/>
              </a:rPr>
              <a:t>2019 </a:t>
            </a:r>
            <a:r>
              <a:rPr lang="af-ZA" sz="1800" dirty="0">
                <a:solidFill>
                  <a:schemeClr val="tx2"/>
                </a:solidFill>
                <a:latin typeface="GHEA Grapalat" pitchFamily="50" charset="0"/>
              </a:rPr>
              <a:t>թվականին ՀՀ պետական բյուջեն կատարվել </a:t>
            </a:r>
            <a:r>
              <a:rPr lang="af-ZA" sz="1800">
                <a:solidFill>
                  <a:schemeClr val="tx2"/>
                </a:solidFill>
                <a:latin typeface="GHEA Grapalat" pitchFamily="50" charset="0"/>
              </a:rPr>
              <a:t>էր </a:t>
            </a:r>
            <a:r>
              <a:rPr lang="af-ZA" sz="1800" smtClean="0">
                <a:solidFill>
                  <a:schemeClr val="tx2"/>
                </a:solidFill>
                <a:latin typeface="GHEA Grapalat" pitchFamily="50" charset="0"/>
              </a:rPr>
              <a:t>63.9 </a:t>
            </a:r>
            <a:r>
              <a:rPr lang="af-ZA" sz="1800" dirty="0">
                <a:solidFill>
                  <a:schemeClr val="tx2"/>
                </a:solidFill>
                <a:latin typeface="GHEA Grapalat" pitchFamily="50" charset="0"/>
              </a:rPr>
              <a:t>մլրդ դրամ պակասուրդով, այսինքն</a:t>
            </a:r>
            <a:r>
              <a:rPr lang="af-ZA" sz="1800">
                <a:solidFill>
                  <a:schemeClr val="tx2"/>
                </a:solidFill>
                <a:latin typeface="GHEA Grapalat" pitchFamily="50" charset="0"/>
              </a:rPr>
              <a:t>` </a:t>
            </a:r>
            <a:r>
              <a:rPr lang="af-ZA" sz="1800" smtClean="0">
                <a:solidFill>
                  <a:schemeClr val="tx2"/>
                </a:solidFill>
                <a:latin typeface="GHEA Grapalat" pitchFamily="50" charset="0"/>
              </a:rPr>
              <a:t>2019 </a:t>
            </a:r>
            <a:r>
              <a:rPr lang="af-ZA" sz="1800" dirty="0">
                <a:solidFill>
                  <a:schemeClr val="tx2"/>
                </a:solidFill>
                <a:latin typeface="GHEA Grapalat" pitchFamily="50" charset="0"/>
              </a:rPr>
              <a:t>թվականի համեմատ </a:t>
            </a:r>
            <a:r>
              <a:rPr lang="af-ZA" sz="1800">
                <a:solidFill>
                  <a:schemeClr val="tx2"/>
                </a:solidFill>
                <a:latin typeface="GHEA Grapalat" pitchFamily="50" charset="0"/>
              </a:rPr>
              <a:t>պակասուրդի </a:t>
            </a:r>
            <a:r>
              <a:rPr lang="af-ZA" sz="1800" smtClean="0">
                <a:solidFill>
                  <a:schemeClr val="tx2"/>
                </a:solidFill>
                <a:latin typeface="GHEA Grapalat" pitchFamily="50" charset="0"/>
              </a:rPr>
              <a:t>մեծությունն աճել </a:t>
            </a:r>
            <a:r>
              <a:rPr lang="af-ZA" sz="180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af-ZA" sz="1800" smtClean="0">
                <a:solidFill>
                  <a:schemeClr val="tx2"/>
                </a:solidFill>
                <a:latin typeface="GHEA Grapalat" pitchFamily="50" charset="0"/>
              </a:rPr>
              <a:t>5.2 անգամ կամ 270 մլրդ դրամով: </a:t>
            </a:r>
            <a:r>
              <a:rPr lang="af-ZA" sz="1800" dirty="0">
                <a:solidFill>
                  <a:schemeClr val="tx2"/>
                </a:solidFill>
                <a:latin typeface="GHEA Grapalat" pitchFamily="50" charset="0"/>
              </a:rPr>
              <a:t>Պակասուրդ / ՀՆԱ </a:t>
            </a:r>
            <a:r>
              <a:rPr lang="af-ZA" sz="1800">
                <a:solidFill>
                  <a:schemeClr val="tx2"/>
                </a:solidFill>
                <a:latin typeface="GHEA Grapalat" pitchFamily="50" charset="0"/>
              </a:rPr>
              <a:t>ցուցանիշը </a:t>
            </a:r>
            <a:r>
              <a:rPr lang="af-ZA" sz="1800" smtClean="0">
                <a:solidFill>
                  <a:schemeClr val="tx2"/>
                </a:solidFill>
                <a:latin typeface="GHEA Grapalat" pitchFamily="50" charset="0"/>
              </a:rPr>
              <a:t>2020 </a:t>
            </a:r>
            <a:r>
              <a:rPr lang="af-ZA" sz="1800" dirty="0">
                <a:solidFill>
                  <a:schemeClr val="tx2"/>
                </a:solidFill>
                <a:latin typeface="GHEA Grapalat" pitchFamily="50" charset="0"/>
              </a:rPr>
              <a:t>թվականին կազմել </a:t>
            </a:r>
            <a:r>
              <a:rPr lang="af-ZA" sz="180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af-ZA" sz="1800" smtClean="0">
                <a:solidFill>
                  <a:schemeClr val="tx2"/>
                </a:solidFill>
                <a:latin typeface="GHEA Grapalat" pitchFamily="50" charset="0"/>
              </a:rPr>
              <a:t>5.4%՝ </a:t>
            </a:r>
            <a:r>
              <a:rPr lang="af-ZA" sz="1800">
                <a:solidFill>
                  <a:schemeClr val="tx2"/>
                </a:solidFill>
                <a:latin typeface="GHEA Grapalat" pitchFamily="50" charset="0"/>
              </a:rPr>
              <a:t>կանխատեսված </a:t>
            </a:r>
            <a:r>
              <a:rPr lang="af-ZA" sz="1800" smtClean="0">
                <a:solidFill>
                  <a:schemeClr val="tx2"/>
                </a:solidFill>
                <a:latin typeface="GHEA Grapalat" pitchFamily="50" charset="0"/>
              </a:rPr>
              <a:t>2.3%-</a:t>
            </a:r>
            <a:r>
              <a:rPr lang="af-ZA" sz="1800" dirty="0">
                <a:solidFill>
                  <a:schemeClr val="tx2"/>
                </a:solidFill>
                <a:latin typeface="GHEA Grapalat" pitchFamily="50" charset="0"/>
              </a:rPr>
              <a:t>ի </a:t>
            </a:r>
            <a:r>
              <a:rPr lang="af-ZA" sz="1800">
                <a:solidFill>
                  <a:schemeClr val="tx2"/>
                </a:solidFill>
                <a:latin typeface="GHEA Grapalat" pitchFamily="50" charset="0"/>
              </a:rPr>
              <a:t>և </a:t>
            </a:r>
            <a:r>
              <a:rPr lang="af-ZA" sz="1800" smtClean="0">
                <a:solidFill>
                  <a:schemeClr val="tx2"/>
                </a:solidFill>
                <a:latin typeface="GHEA Grapalat" pitchFamily="50" charset="0"/>
              </a:rPr>
              <a:t>2019 </a:t>
            </a:r>
            <a:r>
              <a:rPr lang="af-ZA" sz="1800">
                <a:solidFill>
                  <a:schemeClr val="tx2"/>
                </a:solidFill>
                <a:latin typeface="GHEA Grapalat" pitchFamily="50" charset="0"/>
              </a:rPr>
              <a:t>թվականի </a:t>
            </a:r>
            <a:r>
              <a:rPr lang="af-ZA" sz="1800" smtClean="0">
                <a:solidFill>
                  <a:schemeClr val="tx2"/>
                </a:solidFill>
                <a:latin typeface="GHEA Grapalat" pitchFamily="50" charset="0"/>
              </a:rPr>
              <a:t>1%-</a:t>
            </a:r>
            <a:r>
              <a:rPr lang="af-ZA" sz="1800" dirty="0">
                <a:solidFill>
                  <a:schemeClr val="tx2"/>
                </a:solidFill>
                <a:latin typeface="GHEA Grapalat" pitchFamily="50" charset="0"/>
              </a:rPr>
              <a:t>ի </a:t>
            </a:r>
            <a:r>
              <a:rPr lang="af-ZA" sz="1800">
                <a:solidFill>
                  <a:schemeClr val="tx2"/>
                </a:solidFill>
                <a:latin typeface="GHEA Grapalat" pitchFamily="50" charset="0"/>
              </a:rPr>
              <a:t>դիմաց</a:t>
            </a:r>
            <a:r>
              <a:rPr lang="af-ZA" sz="1800" smtClean="0">
                <a:solidFill>
                  <a:schemeClr val="tx2"/>
                </a:solidFill>
                <a:latin typeface="GHEA Grapalat" pitchFamily="50" charset="0"/>
              </a:rPr>
              <a:t>:</a:t>
            </a:r>
            <a:endParaRPr lang="af-ZA" sz="1800">
              <a:solidFill>
                <a:schemeClr val="tx2"/>
              </a:solidFill>
              <a:latin typeface="GHEA Grapalat" pitchFamily="50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" y="228600"/>
            <a:ext cx="7532914" cy="514800"/>
            <a:chOff x="0" y="18599"/>
            <a:chExt cx="7532914" cy="51480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5" name="Rounded Rectangle 4"/>
            <p:cNvSpPr/>
            <p:nvPr/>
          </p:nvSpPr>
          <p:spPr>
            <a:xfrm>
              <a:off x="0" y="18599"/>
              <a:ext cx="7532914" cy="514800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25130" y="43729"/>
              <a:ext cx="7482654" cy="46454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 kern="1200" baseline="0">
                  <a:latin typeface="GHEA Grapalat" pitchFamily="50" charset="0"/>
                </a:rPr>
                <a:t>Պետական բյուջեի դեֆիցիտը (պակասուրդը)</a:t>
              </a:r>
              <a:endParaRPr lang="en-US" sz="1900" kern="1200">
                <a:latin typeface="GHEA Grapalat" pitchFamily="50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0521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9331440"/>
              </p:ext>
            </p:extLst>
          </p:nvPr>
        </p:nvGraphicFramePr>
        <p:xfrm>
          <a:off x="533400" y="1219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33400" y="220787"/>
            <a:ext cx="7543800" cy="837381"/>
            <a:chOff x="0" y="818"/>
            <a:chExt cx="7543800" cy="837381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6" name="Rounded Rectangle 5"/>
            <p:cNvSpPr/>
            <p:nvPr/>
          </p:nvSpPr>
          <p:spPr>
            <a:xfrm>
              <a:off x="0" y="818"/>
              <a:ext cx="7543800" cy="837381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0878" y="41696"/>
              <a:ext cx="7462044" cy="75562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>
                <a:defRPr sz="1200" b="1" i="0" u="none" strike="noStrike" kern="1200" baseline="0">
                  <a:solidFill>
                    <a:prstClr val="black"/>
                  </a:solidFill>
                  <a:latin typeface="GHEA Grapalat" pitchFamily="50" charset="0"/>
                  <a:ea typeface="+mn-ea"/>
                  <a:cs typeface="+mn-cs"/>
                </a:defRPr>
              </a:pPr>
              <a:r>
                <a:rPr lang="en-US" sz="1900">
                  <a:solidFill>
                    <a:schemeClr val="bg1"/>
                  </a:solidFill>
                  <a:latin typeface="GHEA Grapalat" pitchFamily="50" charset="0"/>
                </a:rPr>
                <a:t>ՀՀ պետական բյուջեի դեֆիցիտը </a:t>
              </a:r>
              <a:r>
                <a:rPr lang="en-US" sz="1900" smtClean="0">
                  <a:solidFill>
                    <a:schemeClr val="bg1"/>
                  </a:solidFill>
                  <a:latin typeface="GHEA Grapalat" pitchFamily="50" charset="0"/>
                </a:rPr>
                <a:t>2016-2020թթ</a:t>
              </a:r>
              <a:r>
                <a:rPr lang="en-US" sz="1900">
                  <a:solidFill>
                    <a:schemeClr val="bg1"/>
                  </a:solidFill>
                  <a:latin typeface="GHEA Grapalat" pitchFamily="50" charset="0"/>
                </a:rPr>
                <a:t>., մլրդ դրամ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169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57618184"/>
              </p:ext>
            </p:extLst>
          </p:nvPr>
        </p:nvGraphicFramePr>
        <p:xfrm>
          <a:off x="457200" y="1143000"/>
          <a:ext cx="7507784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57200" y="228600"/>
            <a:ext cx="7532914" cy="762000"/>
            <a:chOff x="0" y="18599"/>
            <a:chExt cx="7532914" cy="51480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7" name="Rounded Rectangle 6"/>
            <p:cNvSpPr/>
            <p:nvPr/>
          </p:nvSpPr>
          <p:spPr>
            <a:xfrm>
              <a:off x="0" y="18599"/>
              <a:ext cx="7532914" cy="514800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25130" y="43729"/>
              <a:ext cx="7482654" cy="46454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b="1">
                  <a:latin typeface="GHEA Grapalat" pitchFamily="50" charset="0"/>
                </a:rPr>
                <a:t>ՀՀ պետական պարտքը</a:t>
              </a:r>
              <a:endParaRPr lang="en-US" sz="1900" b="1" kern="1200">
                <a:latin typeface="GHEA Grapalat" pitchFamily="50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6998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075148305"/>
              </p:ext>
            </p:extLst>
          </p:nvPr>
        </p:nvGraphicFramePr>
        <p:xfrm>
          <a:off x="914400" y="381000"/>
          <a:ext cx="70104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356137932"/>
              </p:ext>
            </p:extLst>
          </p:nvPr>
        </p:nvGraphicFramePr>
        <p:xfrm>
          <a:off x="914400" y="3581400"/>
          <a:ext cx="7010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196098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304800"/>
            <a:ext cx="80010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af-ZA" smtClean="0">
                <a:solidFill>
                  <a:schemeClr val="tx2"/>
                </a:solidFill>
                <a:latin typeface="GHEA Grapalat" pitchFamily="50" charset="0"/>
              </a:rPr>
              <a:t>2020 </a:t>
            </a:r>
            <a:r>
              <a:rPr lang="af-ZA" dirty="0">
                <a:solidFill>
                  <a:schemeClr val="tx2"/>
                </a:solidFill>
                <a:latin typeface="GHEA Grapalat" pitchFamily="50" charset="0"/>
              </a:rPr>
              <a:t>թվականի վերջի դրությամբ ՀՀ պետական պարտքը նախորդ տարվա համեմատ անվանական արտահայտությամբ աճել </a:t>
            </a:r>
            <a:r>
              <a:rPr lang="af-ZA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af-ZA" smtClean="0">
                <a:solidFill>
                  <a:schemeClr val="tx2"/>
                </a:solidFill>
                <a:latin typeface="GHEA Grapalat" pitchFamily="50" charset="0"/>
              </a:rPr>
              <a:t>652.2</a:t>
            </a:r>
            <a:r>
              <a:rPr lang="af-ZA" dirty="0">
                <a:solidFill>
                  <a:schemeClr val="tx2"/>
                </a:solidFill>
                <a:latin typeface="GHEA Grapalat" pitchFamily="50" charset="0"/>
              </a:rPr>
              <a:t> մլրդ դրամով </a:t>
            </a:r>
            <a:r>
              <a:rPr lang="af-ZA">
                <a:solidFill>
                  <a:schemeClr val="tx2"/>
                </a:solidFill>
                <a:latin typeface="GHEA Grapalat" pitchFamily="50" charset="0"/>
              </a:rPr>
              <a:t>կամ </a:t>
            </a:r>
            <a:r>
              <a:rPr lang="af-ZA" smtClean="0">
                <a:solidFill>
                  <a:schemeClr val="tx2"/>
                </a:solidFill>
                <a:latin typeface="GHEA Grapalat" pitchFamily="50" charset="0"/>
              </a:rPr>
              <a:t>18.6%-</a:t>
            </a:r>
            <a:r>
              <a:rPr lang="af-ZA" dirty="0">
                <a:solidFill>
                  <a:schemeClr val="tx2"/>
                </a:solidFill>
                <a:latin typeface="GHEA Grapalat" pitchFamily="50" charset="0"/>
              </a:rPr>
              <a:t>ով: Ընդ որում, դա հիմնականում տեղի է ունեցել ՀՀ կառավարության պարտքի աճի հաշվին, որը կազմել </a:t>
            </a:r>
            <a:r>
              <a:rPr lang="af-ZA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af-ZA" smtClean="0">
                <a:solidFill>
                  <a:schemeClr val="tx2"/>
                </a:solidFill>
                <a:latin typeface="GHEA Grapalat" pitchFamily="50" charset="0"/>
              </a:rPr>
              <a:t>646.6 </a:t>
            </a:r>
            <a:r>
              <a:rPr lang="af-ZA" dirty="0">
                <a:solidFill>
                  <a:schemeClr val="tx2"/>
                </a:solidFill>
                <a:latin typeface="GHEA Grapalat" pitchFamily="50" charset="0"/>
              </a:rPr>
              <a:t>մլրդ դրամ </a:t>
            </a:r>
            <a:r>
              <a:rPr lang="af-ZA">
                <a:solidFill>
                  <a:schemeClr val="tx2"/>
                </a:solidFill>
                <a:latin typeface="GHEA Grapalat" pitchFamily="50" charset="0"/>
              </a:rPr>
              <a:t>կամ </a:t>
            </a:r>
            <a:r>
              <a:rPr lang="af-ZA" smtClean="0">
                <a:solidFill>
                  <a:schemeClr val="tx2"/>
                </a:solidFill>
                <a:latin typeface="GHEA Grapalat" pitchFamily="50" charset="0"/>
              </a:rPr>
              <a:t>19.7%, </a:t>
            </a:r>
            <a:r>
              <a:rPr lang="af-ZA" dirty="0">
                <a:solidFill>
                  <a:schemeClr val="tx2"/>
                </a:solidFill>
                <a:latin typeface="GHEA Grapalat" pitchFamily="50" charset="0"/>
              </a:rPr>
              <a:t>իսկ ՀՀ կենտրոնական </a:t>
            </a:r>
            <a:r>
              <a:rPr lang="af-ZA">
                <a:solidFill>
                  <a:schemeClr val="tx2"/>
                </a:solidFill>
                <a:latin typeface="GHEA Grapalat" pitchFamily="50" charset="0"/>
              </a:rPr>
              <a:t>բանկի </a:t>
            </a:r>
            <a:r>
              <a:rPr lang="af-ZA" smtClean="0">
                <a:solidFill>
                  <a:schemeClr val="tx2"/>
                </a:solidFill>
                <a:latin typeface="GHEA Grapalat" pitchFamily="50" charset="0"/>
              </a:rPr>
              <a:t>պարտքն աճել է 5.6 </a:t>
            </a:r>
            <a:r>
              <a:rPr lang="af-ZA" dirty="0">
                <a:solidFill>
                  <a:schemeClr val="tx2"/>
                </a:solidFill>
                <a:latin typeface="GHEA Grapalat" pitchFamily="50" charset="0"/>
              </a:rPr>
              <a:t>մլրդ դրամով </a:t>
            </a:r>
            <a:r>
              <a:rPr lang="af-ZA">
                <a:solidFill>
                  <a:schemeClr val="tx2"/>
                </a:solidFill>
                <a:latin typeface="GHEA Grapalat" pitchFamily="50" charset="0"/>
              </a:rPr>
              <a:t>կամ </a:t>
            </a:r>
            <a:r>
              <a:rPr lang="af-ZA" smtClean="0">
                <a:solidFill>
                  <a:schemeClr val="tx2"/>
                </a:solidFill>
                <a:latin typeface="GHEA Grapalat" pitchFamily="50" charset="0"/>
              </a:rPr>
              <a:t>2.4%-</a:t>
            </a:r>
            <a:r>
              <a:rPr lang="af-ZA" dirty="0">
                <a:solidFill>
                  <a:schemeClr val="tx2"/>
                </a:solidFill>
                <a:latin typeface="GHEA Grapalat" pitchFamily="50" charset="0"/>
              </a:rPr>
              <a:t>ով:</a:t>
            </a:r>
            <a:endParaRPr lang="en-US" dirty="0">
              <a:solidFill>
                <a:schemeClr val="tx2"/>
              </a:solidFill>
              <a:latin typeface="GHEA Grapalat" pitchFamily="50" charset="0"/>
            </a:endParaRPr>
          </a:p>
          <a:p>
            <a:pPr marL="27432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af-ZA" smtClean="0">
                <a:solidFill>
                  <a:schemeClr val="tx2"/>
                </a:solidFill>
                <a:latin typeface="GHEA Grapalat" pitchFamily="50" charset="0"/>
              </a:rPr>
              <a:t>2019 </a:t>
            </a:r>
            <a:r>
              <a:rPr lang="af-ZA" dirty="0">
                <a:solidFill>
                  <a:schemeClr val="tx2"/>
                </a:solidFill>
                <a:latin typeface="GHEA Grapalat" pitchFamily="50" charset="0"/>
              </a:rPr>
              <a:t>թվականի համեմատ ՀՀ արտաքին պետական պարտքն աճել </a:t>
            </a:r>
            <a:r>
              <a:rPr lang="af-ZA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af-ZA" smtClean="0">
                <a:solidFill>
                  <a:schemeClr val="tx2"/>
                </a:solidFill>
                <a:latin typeface="GHEA Grapalat" pitchFamily="50" charset="0"/>
              </a:rPr>
              <a:t>388.5 </a:t>
            </a:r>
            <a:r>
              <a:rPr lang="af-ZA" dirty="0">
                <a:solidFill>
                  <a:schemeClr val="tx2"/>
                </a:solidFill>
                <a:latin typeface="GHEA Grapalat" pitchFamily="50" charset="0"/>
              </a:rPr>
              <a:t>մլրդ դրամով </a:t>
            </a:r>
            <a:r>
              <a:rPr lang="af-ZA">
                <a:solidFill>
                  <a:schemeClr val="tx2"/>
                </a:solidFill>
                <a:latin typeface="GHEA Grapalat" pitchFamily="50" charset="0"/>
              </a:rPr>
              <a:t>կամ </a:t>
            </a:r>
            <a:r>
              <a:rPr lang="af-ZA" smtClean="0">
                <a:solidFill>
                  <a:schemeClr val="tx2"/>
                </a:solidFill>
                <a:latin typeface="GHEA Grapalat" pitchFamily="50" charset="0"/>
              </a:rPr>
              <a:t>14%-</a:t>
            </a:r>
            <a:r>
              <a:rPr lang="af-ZA" dirty="0">
                <a:solidFill>
                  <a:schemeClr val="tx2"/>
                </a:solidFill>
                <a:latin typeface="GHEA Grapalat" pitchFamily="50" charset="0"/>
              </a:rPr>
              <a:t>ով: Ընդ որում, հիշյալ աճն արձանագրվել է ի հաշիվ ՀՀ կառավարության արտաքին պարտքի, որն աճել </a:t>
            </a:r>
            <a:r>
              <a:rPr lang="af-ZA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af-ZA" smtClean="0">
                <a:solidFill>
                  <a:schemeClr val="tx2"/>
                </a:solidFill>
                <a:latin typeface="GHEA Grapalat" pitchFamily="50" charset="0"/>
              </a:rPr>
              <a:t>382.8 </a:t>
            </a:r>
            <a:r>
              <a:rPr lang="hy-AM" dirty="0">
                <a:solidFill>
                  <a:schemeClr val="tx2"/>
                </a:solidFill>
                <a:latin typeface="GHEA Grapalat" pitchFamily="50" charset="0"/>
              </a:rPr>
              <a:t>մլրդ դրամ</a:t>
            </a:r>
            <a:r>
              <a:rPr lang="af-ZA" dirty="0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hy-AM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>
                <a:solidFill>
                  <a:schemeClr val="tx2"/>
                </a:solidFill>
                <a:latin typeface="GHEA Grapalat" pitchFamily="50" charset="0"/>
              </a:rPr>
              <a:t>կամ </a:t>
            </a:r>
            <a:r>
              <a:rPr lang="en-US" smtClean="0">
                <a:solidFill>
                  <a:schemeClr val="tx2"/>
                </a:solidFill>
                <a:latin typeface="GHEA Grapalat" pitchFamily="50" charset="0"/>
              </a:rPr>
              <a:t>15.1%</a:t>
            </a:r>
            <a:r>
              <a:rPr lang="hy-AM" dirty="0">
                <a:solidFill>
                  <a:schemeClr val="tx2"/>
                </a:solidFill>
                <a:latin typeface="GHEA Grapalat" pitchFamily="50" charset="0"/>
              </a:rPr>
              <a:t>-ով</a:t>
            </a:r>
            <a:r>
              <a:rPr lang="af-ZA" dirty="0">
                <a:solidFill>
                  <a:schemeClr val="tx2"/>
                </a:solidFill>
                <a:latin typeface="GHEA Grapalat" pitchFamily="50" charset="0"/>
              </a:rPr>
              <a:t>:</a:t>
            </a:r>
            <a:endParaRPr lang="hy-AM" dirty="0">
              <a:solidFill>
                <a:schemeClr val="tx2"/>
              </a:solidFill>
              <a:latin typeface="GHEA Grapalat" pitchFamily="50" charset="0"/>
            </a:endParaRPr>
          </a:p>
          <a:p>
            <a:pPr marL="27432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af-ZA" dirty="0">
                <a:solidFill>
                  <a:schemeClr val="tx2"/>
                </a:solidFill>
                <a:latin typeface="GHEA Grapalat" pitchFamily="50" charset="0"/>
              </a:rPr>
              <a:t>Ներքին պետական պարտքը նախորդ տարվա համեմատ աճել </a:t>
            </a:r>
            <a:r>
              <a:rPr lang="af-ZA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af-ZA" smtClean="0">
                <a:solidFill>
                  <a:schemeClr val="tx2"/>
                </a:solidFill>
                <a:latin typeface="GHEA Grapalat" pitchFamily="50" charset="0"/>
              </a:rPr>
              <a:t>35.8%-ով </a:t>
            </a:r>
            <a:r>
              <a:rPr lang="af-ZA">
                <a:solidFill>
                  <a:schemeClr val="tx2"/>
                </a:solidFill>
                <a:latin typeface="GHEA Grapalat" pitchFamily="50" charset="0"/>
              </a:rPr>
              <a:t>կամ </a:t>
            </a:r>
            <a:r>
              <a:rPr lang="af-ZA" smtClean="0">
                <a:solidFill>
                  <a:schemeClr val="tx2"/>
                </a:solidFill>
                <a:latin typeface="GHEA Grapalat" pitchFamily="50" charset="0"/>
              </a:rPr>
              <a:t>263.8</a:t>
            </a:r>
            <a:r>
              <a:rPr lang="af-ZA" dirty="0">
                <a:solidFill>
                  <a:schemeClr val="tx2"/>
                </a:solidFill>
                <a:latin typeface="GHEA Grapalat" pitchFamily="50" charset="0"/>
              </a:rPr>
              <a:t> մլրդ դրամով:</a:t>
            </a:r>
            <a:endParaRPr lang="en-US" dirty="0">
              <a:solidFill>
                <a:schemeClr val="tx2"/>
              </a:solidFill>
              <a:latin typeface="GHEA Grapala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647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620000" cy="5867400"/>
          </a:xfrm>
        </p:spPr>
        <p:txBody>
          <a:bodyPr>
            <a:noAutofit/>
          </a:bodyPr>
          <a:lstStyle/>
          <a:p>
            <a:pPr algn="just"/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2020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թվականին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միջին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ամսական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անվանական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աշխատավարձը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2019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թվականի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նկատմամբ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աճել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3.9%-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`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կազմելով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189716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: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Ցուցանիշը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պետական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և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ոչ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պետական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հատվածներում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աճել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է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համապատասխանաբար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5.3%-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և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3%-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`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կազմելով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170264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և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198964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դրամ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: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Իրական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աշխատավարձը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2019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թվականի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համեմատ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աճել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2.7%-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: </a:t>
            </a:r>
          </a:p>
          <a:p>
            <a:pPr algn="just"/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Գործազրկության մակարդակը 2020 թվականի առաջին եռամսյակում նախորդ տարվա նույն ժամանակաշրջանի նկատմամբ նվազել է, սակայն հաջորդող եռամսյակների ընթացքում աստիճանաբար աճել է՝ կազմելով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համապատաս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խանաբար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17.5% և 18.1%, իսկ չորրորդ եռամսյակում՝ նվազել 1.1 տոկոսային կետով՝ կազմելով 16.0% (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184.8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հազար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մարդ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):</a:t>
            </a:r>
          </a:p>
          <a:p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Ավանդների և վարկերի տոկոսադրույքները նվազմա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ն միտումներ են դրսևորել: 20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թվականին ՀՀ դրամային ավանդների (մինչև մեկ տարի ժամկետով) միջին տարեկան տոկոսադրույքը կազմել է 8.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%՝ նախորդ տարվա համեմատ նվազելով 0.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4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տոկոսային կետով: ՀՀ դրամով վարկավորման (մինչև մեկ տարի ժամկետով) միջին տարեկան տոկոսադրույքը կազմել է 1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1.6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%՝ նվազելով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0.5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տոկոսա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-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յին կետով: </a:t>
            </a:r>
            <a:endParaRPr lang="en-US" sz="1800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3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620000" cy="6096000"/>
          </a:xfrm>
        </p:spPr>
        <p:txBody>
          <a:bodyPr>
            <a:noAutofit/>
          </a:bodyPr>
          <a:lstStyle/>
          <a:p>
            <a:pPr algn="just"/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Արտարժույթով ավանդների (մինչև մեկ տարի ժամկետով) միջին տարեկան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տոկոսադրույքը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2020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թվականին կազմել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2.2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%՝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նախորդ տարվա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համեմատ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նվազե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լով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0.8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տոկոսային կետով: Արտարժույթով վարկավորման (մինչև մեկ տարի ժամկետով) միջին տարեկան տոկոսադրույքը կազմել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7.8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%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նվազելով 0.4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տոկոսային կետով:</a:t>
            </a:r>
            <a:endParaRPr lang="en-US" sz="1800" dirty="0">
              <a:solidFill>
                <a:schemeClr val="tx2"/>
              </a:solidFill>
              <a:latin typeface="GHEA Grapalat" pitchFamily="50" charset="0"/>
            </a:endParaRPr>
          </a:p>
          <a:p>
            <a:pPr algn="just"/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Արտաքին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ապրանքաշրջանառությունը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2020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թվականին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կազմել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7103.8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ԱՄՆ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դոլար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և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նախորդ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տարվա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համեմատ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նվազել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13.2%-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: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Տեղի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է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ունեցել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դոլարային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արտահայտությամբ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արտահանման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և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ներմուծման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ծավալների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անկում.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Ա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րտահանումը նվազել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է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3.9%-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`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կազմելով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2544.4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ԱՄՆ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դոլար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,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իսկ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ներմուծումը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`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17.7%-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`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կազմելով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4559.4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մլն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 ԱՄՆ </a:t>
            </a:r>
            <a:r>
              <a:rPr lang="en-US" sz="1800" dirty="0" err="1">
                <a:solidFill>
                  <a:schemeClr val="tx2"/>
                </a:solidFill>
                <a:latin typeface="GHEA Grapalat" pitchFamily="50" charset="0"/>
              </a:rPr>
              <a:t>դոլար</a:t>
            </a:r>
            <a:r>
              <a:rPr lang="en-US" sz="1800" dirty="0">
                <a:solidFill>
                  <a:schemeClr val="tx2"/>
                </a:solidFill>
                <a:latin typeface="GHEA Grapalat" pitchFamily="50" charset="0"/>
              </a:rPr>
              <a:t>:</a:t>
            </a:r>
          </a:p>
          <a:p>
            <a:pPr algn="just"/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2020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թվականին ապրանքների և ծառայությունների արտահանման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իրական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ծավալներ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ը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նվազ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ել են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31.4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%-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ով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՝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հիմնականում </a:t>
            </a:r>
            <a:r>
              <a:rPr lang="en-US" sz="1800" err="1">
                <a:solidFill>
                  <a:schemeClr val="tx2"/>
                </a:solidFill>
                <a:latin typeface="GHEA Grapalat" pitchFamily="50" charset="0"/>
              </a:rPr>
              <a:t>պայմանավորված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 համավարակի պատճառով արտաքին պահանջարկի նվազմամբ, համավարակի կանխարգելման նպատակով տնտեսական գործունեության սահմանափակումների կիրառմամբ և զբոսաշրջության նվազմամբ: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Իսկ ապրանքների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և ծառայությունների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ներմուծման ծավալներ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ի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անկումը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նախորդ տարվա համեմատ դանդաղել </a:t>
            </a:r>
            <a:r>
              <a:rPr lang="en-US" sz="1800">
                <a:solidFill>
                  <a:schemeClr val="tx2"/>
                </a:solidFill>
                <a:latin typeface="GHEA Grapalat" pitchFamily="50" charset="0"/>
              </a:rPr>
              <a:t>է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44.1 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տոկոսային 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կետով՝ </a:t>
            </a:r>
            <a:r>
              <a:rPr lang="hy-AM" sz="1800">
                <a:solidFill>
                  <a:schemeClr val="tx2"/>
                </a:solidFill>
                <a:latin typeface="GHEA Grapalat" pitchFamily="50" charset="0"/>
              </a:rPr>
              <a:t>կազմելով </a:t>
            </a:r>
            <a:r>
              <a:rPr lang="en-US" sz="1800" smtClean="0">
                <a:solidFill>
                  <a:schemeClr val="tx2"/>
                </a:solidFill>
                <a:latin typeface="GHEA Grapalat" pitchFamily="50" charset="0"/>
              </a:rPr>
              <a:t>32</a:t>
            </a:r>
            <a:r>
              <a:rPr lang="hy-AM" sz="1800" smtClean="0">
                <a:solidFill>
                  <a:schemeClr val="tx2"/>
                </a:solidFill>
                <a:latin typeface="GHEA Grapalat" pitchFamily="50" charset="0"/>
              </a:rPr>
              <a:t>.1</a:t>
            </a:r>
            <a:r>
              <a:rPr lang="hy-AM" sz="1800" dirty="0">
                <a:solidFill>
                  <a:schemeClr val="tx2"/>
                </a:solidFill>
                <a:latin typeface="GHEA Grapalat" pitchFamily="50" charset="0"/>
              </a:rPr>
              <a:t>%:</a:t>
            </a:r>
            <a:endParaRPr lang="en-US" sz="1800" dirty="0">
              <a:solidFill>
                <a:schemeClr val="tx2"/>
              </a:solidFill>
              <a:latin typeface="GHEA Grapalat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15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riel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Oriel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riel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Oriel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riel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Oriel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45811</TotalTime>
  <Words>7670</Words>
  <Application>Microsoft Office PowerPoint</Application>
  <PresentationFormat>On-screen Show (4:3)</PresentationFormat>
  <Paragraphs>843</Paragraphs>
  <Slides>74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ՀԱՄԱՌՈՏ ՀԱՇՎԵՏՎՈՒԹՅՈՒՆ ՀՀ 2017 ԹՎԱԿԱՆԻ ՊԵՏԱԿԱՆ ԲՅՈՒՋԵԻ ԿԱՏԱՐՄԱՆ ՄԱՍԻՆ</dc:title>
  <dc:creator>Emma Ghaytanjyan</dc:creator>
  <cp:lastModifiedBy>Emma Ghaytanjyan</cp:lastModifiedBy>
  <cp:revision>1022</cp:revision>
  <cp:lastPrinted>2021-06-03T06:20:46Z</cp:lastPrinted>
  <dcterms:created xsi:type="dcterms:W3CDTF">2006-08-16T00:00:00Z</dcterms:created>
  <dcterms:modified xsi:type="dcterms:W3CDTF">2021-06-10T05:39:58Z</dcterms:modified>
</cp:coreProperties>
</file>